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2" r:id="rId2"/>
    <p:sldId id="497" r:id="rId3"/>
    <p:sldId id="499" r:id="rId4"/>
    <p:sldId id="500" r:id="rId5"/>
    <p:sldId id="498" r:id="rId6"/>
    <p:sldId id="503" r:id="rId7"/>
    <p:sldId id="268" r:id="rId8"/>
    <p:sldId id="330" r:id="rId9"/>
    <p:sldId id="469" r:id="rId10"/>
    <p:sldId id="385" r:id="rId11"/>
    <p:sldId id="387" r:id="rId12"/>
    <p:sldId id="279" r:id="rId13"/>
    <p:sldId id="337" r:id="rId14"/>
    <p:sldId id="478" r:id="rId15"/>
    <p:sldId id="346" r:id="rId16"/>
    <p:sldId id="477" r:id="rId17"/>
    <p:sldId id="480" r:id="rId18"/>
    <p:sldId id="481" r:id="rId19"/>
    <p:sldId id="375" r:id="rId20"/>
    <p:sldId id="373" r:id="rId2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4" autoAdjust="0"/>
    <p:restoredTop sz="97458" autoAdjust="0"/>
  </p:normalViewPr>
  <p:slideViewPr>
    <p:cSldViewPr snapToGrid="0">
      <p:cViewPr>
        <p:scale>
          <a:sx n="60" d="100"/>
          <a:sy n="60" d="100"/>
        </p:scale>
        <p:origin x="-1632" y="-5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56207A6-E166-4B22-AAE7-09E6178E870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7369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C0E265-401C-44B8-B1EE-6C466ABD02AC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BA7CE1-3454-431C-A9EC-F4FF4E6B89AE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E336DF-19F6-47A9-8DF4-03E8095FBCFC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192E14-4606-4A15-AF85-9470CDD3BAA5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0F758C-4CB0-4199-AB35-4A433D724462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C2DC7C-D4F9-40A4-A86D-E89CD1A79F69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1235C7-1178-4AE3-AB65-F1A013DBF1B6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BD2565-6293-4747-87C1-DB97EC5986F6}" type="slidenum">
              <a:rPr lang="en-US" smtClean="0"/>
              <a:pPr/>
              <a:t>16</a:t>
            </a:fld>
            <a:endParaRPr lang="en-US" dirty="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EB64BA-4496-4FF6-B5BB-495D9B77D1C5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FF400F-DED5-4CC0-B652-5DE58BCC609B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A6E875-4F28-4C45-96AF-69DEEF3AC51A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FF400F-DED5-4CC0-B652-5DE58BCC609B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FF400F-DED5-4CC0-B652-5DE58BCC609B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FF400F-DED5-4CC0-B652-5DE58BCC609B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1C9355-D74F-45E1-B0AB-8A2FCBA4B188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615BAC-EF89-42C9-BAF8-63C0ABECF70E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80CAA4-65F1-481C-BA92-89DE74765C7B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AF5714-51F7-43F2-8BE4-1E52408703F2}" type="slidenum">
              <a:rPr lang="en-US" smtClean="0"/>
              <a:pPr>
                <a:defRPr/>
              </a:pPr>
              <a:t>9</a:t>
            </a:fld>
            <a:endParaRPr lang="en-US" dirty="0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1C4BD-1AAE-47E7-B9B1-A5FDF65BE30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E6A91-9E5F-4BB6-8140-1B35DF80B54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A8FD2D-29C7-443B-A80F-7757DA07EE6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85FAD-946A-4E16-9BFF-2A7308865D5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9A97A-EB60-45AA-B799-0AA29BB7D81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E968D-8788-4309-8D50-2756E66A1FD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452C4-29AB-4B6B-8B3F-16FAB17FC4D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1E5793-11E8-4DCB-B94D-7FEB89AA358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D7F55-7F59-4167-ACA9-381DC542416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F1E6B4-8DBD-4E5E-B33A-8D68C752F28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FC247-0591-4C48-821A-2A1FC748221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22DDE9C-A5B1-46A3-AA8D-7AF08E47133E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gulfmapreefba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57200" y="-33338"/>
            <a:ext cx="10439400" cy="6891338"/>
          </a:xfrm>
          <a:prstGeom prst="rect">
            <a:avLst/>
          </a:prstGeom>
          <a:noFill/>
        </p:spPr>
      </p:pic>
      <p:sp>
        <p:nvSpPr>
          <p:cNvPr id="1536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57200" y="533400"/>
            <a:ext cx="8686800" cy="1470025"/>
          </a:xfrm>
          <a:noFill/>
          <a:ln/>
        </p:spPr>
        <p:txBody>
          <a:bodyPr/>
          <a:lstStyle/>
          <a:p>
            <a:r>
              <a:rPr lang="en-US" sz="4000" b="1" dirty="0"/>
              <a:t>GulfSafe Notification System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990600" y="22860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b="1" dirty="0"/>
              <a:t>1-888-910-GULF</a:t>
            </a:r>
          </a:p>
          <a:p>
            <a:pPr>
              <a:spcBef>
                <a:spcPct val="20000"/>
              </a:spcBef>
            </a:pPr>
            <a:r>
              <a:rPr lang="en-US" sz="3600" b="1" dirty="0">
                <a:solidFill>
                  <a:schemeClr val="accent2"/>
                </a:solidFill>
              </a:rPr>
              <a:t>www.gulfsafe.com</a:t>
            </a:r>
          </a:p>
          <a:p>
            <a:pPr>
              <a:spcBef>
                <a:spcPct val="20000"/>
              </a:spcBef>
            </a:pPr>
            <a:endParaRPr lang="en-US" sz="3600" b="1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56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29000" y="-1571625"/>
            <a:ext cx="14401800" cy="900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2563" name="Rectangle 3"/>
          <p:cNvSpPr>
            <a:spLocks noChangeArrowheads="1"/>
          </p:cNvSpPr>
          <p:nvPr/>
        </p:nvSpPr>
        <p:spPr bwMode="auto">
          <a:xfrm>
            <a:off x="6477000" y="3505200"/>
            <a:ext cx="377825" cy="38100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2564" name="Rectangle 4"/>
          <p:cNvSpPr>
            <a:spLocks noChangeArrowheads="1"/>
          </p:cNvSpPr>
          <p:nvPr/>
        </p:nvSpPr>
        <p:spPr bwMode="auto">
          <a:xfrm>
            <a:off x="6096000" y="3352800"/>
            <a:ext cx="228600" cy="30480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2565" name="Rectangle 5"/>
          <p:cNvSpPr>
            <a:spLocks noChangeArrowheads="1"/>
          </p:cNvSpPr>
          <p:nvPr/>
        </p:nvSpPr>
        <p:spPr bwMode="auto">
          <a:xfrm>
            <a:off x="5867400" y="3352800"/>
            <a:ext cx="228600" cy="22860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2566" name="Rectangle 6"/>
          <p:cNvSpPr>
            <a:spLocks noChangeArrowheads="1"/>
          </p:cNvSpPr>
          <p:nvPr/>
        </p:nvSpPr>
        <p:spPr bwMode="auto">
          <a:xfrm>
            <a:off x="5638800" y="3429000"/>
            <a:ext cx="228600" cy="22860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2567" name="Rectangle 7"/>
          <p:cNvSpPr>
            <a:spLocks noChangeArrowheads="1"/>
          </p:cNvSpPr>
          <p:nvPr/>
        </p:nvSpPr>
        <p:spPr bwMode="auto">
          <a:xfrm>
            <a:off x="5410200" y="3429000"/>
            <a:ext cx="228600" cy="22860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2568" name="Rectangle 8"/>
          <p:cNvSpPr>
            <a:spLocks noChangeArrowheads="1"/>
          </p:cNvSpPr>
          <p:nvPr/>
        </p:nvSpPr>
        <p:spPr bwMode="auto">
          <a:xfrm>
            <a:off x="5257800" y="3352800"/>
            <a:ext cx="228600" cy="22860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2569" name="Rectangle 9"/>
          <p:cNvSpPr>
            <a:spLocks noChangeArrowheads="1"/>
          </p:cNvSpPr>
          <p:nvPr/>
        </p:nvSpPr>
        <p:spPr bwMode="auto">
          <a:xfrm>
            <a:off x="5105400" y="3276600"/>
            <a:ext cx="228600" cy="22860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2570" name="Rectangle 10"/>
          <p:cNvSpPr>
            <a:spLocks noChangeArrowheads="1"/>
          </p:cNvSpPr>
          <p:nvPr/>
        </p:nvSpPr>
        <p:spPr bwMode="auto">
          <a:xfrm rot="-24910812">
            <a:off x="5105400" y="3124200"/>
            <a:ext cx="228600" cy="22860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2571" name="Rectangle 11"/>
          <p:cNvSpPr>
            <a:spLocks noChangeArrowheads="1"/>
          </p:cNvSpPr>
          <p:nvPr/>
        </p:nvSpPr>
        <p:spPr bwMode="auto">
          <a:xfrm rot="-24910812">
            <a:off x="4968875" y="2925763"/>
            <a:ext cx="304800" cy="22860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2572" name="Rectangle 12"/>
          <p:cNvSpPr>
            <a:spLocks noChangeArrowheads="1"/>
          </p:cNvSpPr>
          <p:nvPr/>
        </p:nvSpPr>
        <p:spPr bwMode="auto">
          <a:xfrm rot="-24910812">
            <a:off x="4908550" y="2805113"/>
            <a:ext cx="381000" cy="22860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2573" name="Rectangle 13"/>
          <p:cNvSpPr>
            <a:spLocks noChangeArrowheads="1"/>
          </p:cNvSpPr>
          <p:nvPr/>
        </p:nvSpPr>
        <p:spPr bwMode="auto">
          <a:xfrm rot="-24910812">
            <a:off x="4953000" y="2590800"/>
            <a:ext cx="228600" cy="22860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2574" name="Rectangle 14"/>
          <p:cNvSpPr>
            <a:spLocks noChangeArrowheads="1"/>
          </p:cNvSpPr>
          <p:nvPr/>
        </p:nvSpPr>
        <p:spPr bwMode="auto">
          <a:xfrm rot="-24910812">
            <a:off x="4876800" y="2438400"/>
            <a:ext cx="228600" cy="22860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2575" name="Rectangle 15"/>
          <p:cNvSpPr>
            <a:spLocks noChangeArrowheads="1"/>
          </p:cNvSpPr>
          <p:nvPr/>
        </p:nvSpPr>
        <p:spPr bwMode="auto">
          <a:xfrm rot="-24910812">
            <a:off x="4845050" y="2225675"/>
            <a:ext cx="228600" cy="30480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2576" name="Rectangle 16"/>
          <p:cNvSpPr>
            <a:spLocks noChangeArrowheads="1"/>
          </p:cNvSpPr>
          <p:nvPr/>
        </p:nvSpPr>
        <p:spPr bwMode="auto">
          <a:xfrm rot="-24910812">
            <a:off x="4724400" y="2057400"/>
            <a:ext cx="228600" cy="22860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2577" name="Rectangle 17"/>
          <p:cNvSpPr>
            <a:spLocks noChangeArrowheads="1"/>
          </p:cNvSpPr>
          <p:nvPr/>
        </p:nvSpPr>
        <p:spPr bwMode="auto">
          <a:xfrm rot="-24910812">
            <a:off x="4648200" y="1828800"/>
            <a:ext cx="228600" cy="22860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2578" name="Rectangle 18"/>
          <p:cNvSpPr>
            <a:spLocks noChangeArrowheads="1"/>
          </p:cNvSpPr>
          <p:nvPr/>
        </p:nvSpPr>
        <p:spPr bwMode="auto">
          <a:xfrm rot="-24910812">
            <a:off x="4572000" y="1676400"/>
            <a:ext cx="228600" cy="22860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2579" name="Rectangle 19"/>
          <p:cNvSpPr>
            <a:spLocks noChangeArrowheads="1"/>
          </p:cNvSpPr>
          <p:nvPr/>
        </p:nvSpPr>
        <p:spPr bwMode="auto">
          <a:xfrm rot="-24910812">
            <a:off x="4375150" y="1509713"/>
            <a:ext cx="381000" cy="22860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2580" name="Rectangle 20"/>
          <p:cNvSpPr>
            <a:spLocks noChangeArrowheads="1"/>
          </p:cNvSpPr>
          <p:nvPr/>
        </p:nvSpPr>
        <p:spPr bwMode="auto">
          <a:xfrm rot="-24910812">
            <a:off x="4189413" y="1292225"/>
            <a:ext cx="381000" cy="30480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2581" name="Rectangle 21"/>
          <p:cNvSpPr>
            <a:spLocks noChangeArrowheads="1"/>
          </p:cNvSpPr>
          <p:nvPr/>
        </p:nvSpPr>
        <p:spPr bwMode="auto">
          <a:xfrm rot="-24910812">
            <a:off x="4114800" y="1143000"/>
            <a:ext cx="228600" cy="22860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2582" name="Line 22"/>
          <p:cNvSpPr>
            <a:spLocks noChangeShapeType="1"/>
          </p:cNvSpPr>
          <p:nvPr/>
        </p:nvSpPr>
        <p:spPr bwMode="auto">
          <a:xfrm>
            <a:off x="4419600" y="1066800"/>
            <a:ext cx="45720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22583" name="Line 23"/>
          <p:cNvSpPr>
            <a:spLocks noChangeShapeType="1"/>
          </p:cNvSpPr>
          <p:nvPr/>
        </p:nvSpPr>
        <p:spPr bwMode="auto">
          <a:xfrm flipV="1">
            <a:off x="6705600" y="3048000"/>
            <a:ext cx="0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22584" name="Rectangle 24"/>
          <p:cNvSpPr>
            <a:spLocks noChangeArrowheads="1"/>
          </p:cNvSpPr>
          <p:nvPr/>
        </p:nvSpPr>
        <p:spPr bwMode="auto">
          <a:xfrm>
            <a:off x="6172200" y="3429000"/>
            <a:ext cx="377825" cy="38100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2585" name="Freeform 25"/>
          <p:cNvSpPr>
            <a:spLocks/>
          </p:cNvSpPr>
          <p:nvPr/>
        </p:nvSpPr>
        <p:spPr bwMode="auto">
          <a:xfrm>
            <a:off x="4191000" y="1143000"/>
            <a:ext cx="2438400" cy="2667000"/>
          </a:xfrm>
          <a:custGeom>
            <a:avLst/>
            <a:gdLst/>
            <a:ahLst/>
            <a:cxnLst>
              <a:cxn ang="0">
                <a:pos x="1536" y="1680"/>
              </a:cxn>
              <a:cxn ang="0">
                <a:pos x="1152" y="1488"/>
              </a:cxn>
              <a:cxn ang="0">
                <a:pos x="912" y="1488"/>
              </a:cxn>
              <a:cxn ang="0">
                <a:pos x="720" y="1440"/>
              </a:cxn>
              <a:cxn ang="0">
                <a:pos x="576" y="1200"/>
              </a:cxn>
              <a:cxn ang="0">
                <a:pos x="480" y="768"/>
              </a:cxn>
              <a:cxn ang="0">
                <a:pos x="384" y="528"/>
              </a:cxn>
              <a:cxn ang="0">
                <a:pos x="0" y="0"/>
              </a:cxn>
            </a:cxnLst>
            <a:rect l="0" t="0" r="r" b="b"/>
            <a:pathLst>
              <a:path w="1536" h="1680">
                <a:moveTo>
                  <a:pt x="1536" y="1680"/>
                </a:moveTo>
                <a:cubicBezTo>
                  <a:pt x="1396" y="1600"/>
                  <a:pt x="1256" y="1520"/>
                  <a:pt x="1152" y="1488"/>
                </a:cubicBezTo>
                <a:cubicBezTo>
                  <a:pt x="1048" y="1456"/>
                  <a:pt x="984" y="1496"/>
                  <a:pt x="912" y="1488"/>
                </a:cubicBezTo>
                <a:cubicBezTo>
                  <a:pt x="840" y="1480"/>
                  <a:pt x="776" y="1488"/>
                  <a:pt x="720" y="1440"/>
                </a:cubicBezTo>
                <a:cubicBezTo>
                  <a:pt x="664" y="1392"/>
                  <a:pt x="616" y="1312"/>
                  <a:pt x="576" y="1200"/>
                </a:cubicBezTo>
                <a:cubicBezTo>
                  <a:pt x="536" y="1088"/>
                  <a:pt x="512" y="880"/>
                  <a:pt x="480" y="768"/>
                </a:cubicBezTo>
                <a:cubicBezTo>
                  <a:pt x="448" y="656"/>
                  <a:pt x="464" y="656"/>
                  <a:pt x="384" y="528"/>
                </a:cubicBezTo>
                <a:cubicBezTo>
                  <a:pt x="304" y="400"/>
                  <a:pt x="64" y="88"/>
                  <a:pt x="0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22586" name="Line 26"/>
          <p:cNvSpPr>
            <a:spLocks noChangeShapeType="1"/>
          </p:cNvSpPr>
          <p:nvPr/>
        </p:nvSpPr>
        <p:spPr bwMode="auto">
          <a:xfrm flipV="1">
            <a:off x="4343400" y="3048000"/>
            <a:ext cx="1447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22587" name="Line 27"/>
          <p:cNvSpPr>
            <a:spLocks noChangeShapeType="1"/>
          </p:cNvSpPr>
          <p:nvPr/>
        </p:nvSpPr>
        <p:spPr bwMode="auto">
          <a:xfrm flipV="1">
            <a:off x="4191000" y="2057400"/>
            <a:ext cx="1371600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22588" name="Line 28"/>
          <p:cNvSpPr>
            <a:spLocks noChangeShapeType="1"/>
          </p:cNvSpPr>
          <p:nvPr/>
        </p:nvSpPr>
        <p:spPr bwMode="auto">
          <a:xfrm flipH="1">
            <a:off x="4267200" y="914400"/>
            <a:ext cx="685800" cy="1447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322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2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22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22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22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22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2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22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22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2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2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2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2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70" decel="100000"/>
                                        <p:tgtEl>
                                          <p:spTgt spid="3225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770" decel="100000"/>
                                        <p:tgtEl>
                                          <p:spTgt spid="32258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258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322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2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0" dur="770" fill="hold"/>
                                        <p:tgtEl>
                                          <p:spTgt spid="322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2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70" decel="100000"/>
                                        <p:tgtEl>
                                          <p:spTgt spid="3225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770" decel="100000"/>
                                        <p:tgtEl>
                                          <p:spTgt spid="3225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25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8" dur="770" fill="hold"/>
                                        <p:tgtEl>
                                          <p:spTgt spid="322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2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770" fill="hold"/>
                                        <p:tgtEl>
                                          <p:spTgt spid="322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2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70" decel="100000"/>
                                        <p:tgtEl>
                                          <p:spTgt spid="3225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770" decel="100000"/>
                                        <p:tgtEl>
                                          <p:spTgt spid="3225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25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8" dur="770" fill="hold"/>
                                        <p:tgtEl>
                                          <p:spTgt spid="322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2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322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2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000"/>
                            </p:stCondLst>
                            <p:childTnLst>
                              <p:par>
                                <p:cTn id="10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70" decel="100000"/>
                                        <p:tgtEl>
                                          <p:spTgt spid="3225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770" decel="100000"/>
                                        <p:tgtEl>
                                          <p:spTgt spid="32258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258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8" dur="770" fill="hold"/>
                                        <p:tgtEl>
                                          <p:spTgt spid="322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2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0" dur="770" fill="hold"/>
                                        <p:tgtEl>
                                          <p:spTgt spid="322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2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1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770" decel="100000"/>
                                        <p:tgtEl>
                                          <p:spTgt spid="3225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770" decel="100000"/>
                                        <p:tgtEl>
                                          <p:spTgt spid="32258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258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8" dur="770" fill="hold"/>
                                        <p:tgtEl>
                                          <p:spTgt spid="322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2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0" dur="770" fill="hold"/>
                                        <p:tgtEl>
                                          <p:spTgt spid="322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2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3" grpId="0" animBg="1"/>
      <p:bldP spid="322564" grpId="0" animBg="1"/>
      <p:bldP spid="322565" grpId="0" animBg="1"/>
      <p:bldP spid="322566" grpId="0" animBg="1"/>
      <p:bldP spid="322567" grpId="0" animBg="1"/>
      <p:bldP spid="322568" grpId="0" animBg="1"/>
      <p:bldP spid="322569" grpId="0" animBg="1"/>
      <p:bldP spid="322570" grpId="0" animBg="1"/>
      <p:bldP spid="322571" grpId="0" animBg="1"/>
      <p:bldP spid="322572" grpId="0" animBg="1"/>
      <p:bldP spid="322573" grpId="0" animBg="1"/>
      <p:bldP spid="322574" grpId="0" animBg="1"/>
      <p:bldP spid="322575" grpId="0" animBg="1"/>
      <p:bldP spid="322576" grpId="0" animBg="1"/>
      <p:bldP spid="322577" grpId="0" animBg="1"/>
      <p:bldP spid="322578" grpId="0" animBg="1"/>
      <p:bldP spid="322579" grpId="0" animBg="1"/>
      <p:bldP spid="322580" grpId="0" animBg="1"/>
      <p:bldP spid="322581" grpId="0" animBg="1"/>
      <p:bldP spid="322582" grpId="0" animBg="1"/>
      <p:bldP spid="322583" grpId="0" animBg="1"/>
      <p:bldP spid="322584" grpId="0" animBg="1"/>
      <p:bldP spid="322585" grpId="0" animBg="1"/>
      <p:bldP spid="322586" grpId="0" animBg="1"/>
      <p:bldP spid="322587" grpId="0" animBg="1"/>
      <p:bldP spid="32258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2665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743200" y="-1143000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6660" name="Rectangle 4"/>
          <p:cNvSpPr>
            <a:spLocks noChangeArrowheads="1"/>
          </p:cNvSpPr>
          <p:nvPr/>
        </p:nvSpPr>
        <p:spPr bwMode="auto">
          <a:xfrm rot="-46562589">
            <a:off x="3667918" y="4028282"/>
            <a:ext cx="741363" cy="76200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6661" name="Rectangle 5"/>
          <p:cNvSpPr>
            <a:spLocks noChangeArrowheads="1"/>
          </p:cNvSpPr>
          <p:nvPr/>
        </p:nvSpPr>
        <p:spPr bwMode="auto">
          <a:xfrm rot="-46562589">
            <a:off x="4125118" y="3494882"/>
            <a:ext cx="741363" cy="76200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6662" name="Rectangle 6"/>
          <p:cNvSpPr>
            <a:spLocks noChangeArrowheads="1"/>
          </p:cNvSpPr>
          <p:nvPr/>
        </p:nvSpPr>
        <p:spPr bwMode="auto">
          <a:xfrm rot="-46562589">
            <a:off x="4506118" y="2961482"/>
            <a:ext cx="741363" cy="76200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6663" name="Rectangle 7"/>
          <p:cNvSpPr>
            <a:spLocks noChangeArrowheads="1"/>
          </p:cNvSpPr>
          <p:nvPr/>
        </p:nvSpPr>
        <p:spPr bwMode="auto">
          <a:xfrm rot="-46562589">
            <a:off x="2590800" y="4267200"/>
            <a:ext cx="762000" cy="76200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6664" name="Rectangle 8"/>
          <p:cNvSpPr>
            <a:spLocks noChangeArrowheads="1"/>
          </p:cNvSpPr>
          <p:nvPr/>
        </p:nvSpPr>
        <p:spPr bwMode="auto">
          <a:xfrm rot="-46562589">
            <a:off x="3001963" y="3640138"/>
            <a:ext cx="762000" cy="83820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6665" name="Rectangle 9"/>
          <p:cNvSpPr>
            <a:spLocks noChangeArrowheads="1"/>
          </p:cNvSpPr>
          <p:nvPr/>
        </p:nvSpPr>
        <p:spPr bwMode="auto">
          <a:xfrm rot="-46562589">
            <a:off x="3459163" y="3106738"/>
            <a:ext cx="762000" cy="83820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6666" name="Rectangle 10"/>
          <p:cNvSpPr>
            <a:spLocks noChangeArrowheads="1"/>
          </p:cNvSpPr>
          <p:nvPr/>
        </p:nvSpPr>
        <p:spPr bwMode="auto">
          <a:xfrm rot="-46562589">
            <a:off x="3848100" y="2476500"/>
            <a:ext cx="762000" cy="83820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6667" name="Rectangle 11"/>
          <p:cNvSpPr>
            <a:spLocks noChangeArrowheads="1"/>
          </p:cNvSpPr>
          <p:nvPr/>
        </p:nvSpPr>
        <p:spPr bwMode="auto">
          <a:xfrm rot="-46562589">
            <a:off x="4305300" y="1866900"/>
            <a:ext cx="762000" cy="83820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6668" name="Rectangle 12"/>
          <p:cNvSpPr>
            <a:spLocks noChangeArrowheads="1"/>
          </p:cNvSpPr>
          <p:nvPr/>
        </p:nvSpPr>
        <p:spPr bwMode="auto">
          <a:xfrm rot="-46562589">
            <a:off x="1943100" y="3924300"/>
            <a:ext cx="762000" cy="83820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6669" name="Rectangle 13"/>
          <p:cNvSpPr>
            <a:spLocks noChangeArrowheads="1"/>
          </p:cNvSpPr>
          <p:nvPr/>
        </p:nvSpPr>
        <p:spPr bwMode="auto">
          <a:xfrm rot="-46562589">
            <a:off x="2324100" y="3314700"/>
            <a:ext cx="762000" cy="83820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6670" name="Rectangle 14"/>
          <p:cNvSpPr>
            <a:spLocks noChangeArrowheads="1"/>
          </p:cNvSpPr>
          <p:nvPr/>
        </p:nvSpPr>
        <p:spPr bwMode="auto">
          <a:xfrm rot="-46562589">
            <a:off x="2781300" y="2705100"/>
            <a:ext cx="762000" cy="83820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6671" name="Rectangle 15"/>
          <p:cNvSpPr>
            <a:spLocks noChangeArrowheads="1"/>
          </p:cNvSpPr>
          <p:nvPr/>
        </p:nvSpPr>
        <p:spPr bwMode="auto">
          <a:xfrm rot="-46562589">
            <a:off x="3162300" y="2171700"/>
            <a:ext cx="762000" cy="83820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6672" name="Rectangle 16"/>
          <p:cNvSpPr>
            <a:spLocks noChangeArrowheads="1"/>
          </p:cNvSpPr>
          <p:nvPr/>
        </p:nvSpPr>
        <p:spPr bwMode="auto">
          <a:xfrm rot="-46562589">
            <a:off x="3619500" y="1638300"/>
            <a:ext cx="762000" cy="83820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6673" name="Rectangle 17"/>
          <p:cNvSpPr>
            <a:spLocks noChangeArrowheads="1"/>
          </p:cNvSpPr>
          <p:nvPr/>
        </p:nvSpPr>
        <p:spPr bwMode="auto">
          <a:xfrm rot="-46562589">
            <a:off x="3983038" y="1073150"/>
            <a:ext cx="838200" cy="83820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6674" name="Rectangle 18"/>
          <p:cNvSpPr>
            <a:spLocks noChangeArrowheads="1"/>
          </p:cNvSpPr>
          <p:nvPr/>
        </p:nvSpPr>
        <p:spPr bwMode="auto">
          <a:xfrm rot="-46562589">
            <a:off x="1219200" y="3581400"/>
            <a:ext cx="838200" cy="83820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6675" name="Rectangle 19"/>
          <p:cNvSpPr>
            <a:spLocks noChangeArrowheads="1"/>
          </p:cNvSpPr>
          <p:nvPr/>
        </p:nvSpPr>
        <p:spPr bwMode="auto">
          <a:xfrm rot="-46562589">
            <a:off x="1676400" y="2971800"/>
            <a:ext cx="838200" cy="83820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6676" name="Rectangle 20"/>
          <p:cNvSpPr>
            <a:spLocks noChangeArrowheads="1"/>
          </p:cNvSpPr>
          <p:nvPr/>
        </p:nvSpPr>
        <p:spPr bwMode="auto">
          <a:xfrm rot="-46562589">
            <a:off x="2149475" y="2392363"/>
            <a:ext cx="762000" cy="83820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6677" name="Rectangle 21"/>
          <p:cNvSpPr>
            <a:spLocks noChangeArrowheads="1"/>
          </p:cNvSpPr>
          <p:nvPr/>
        </p:nvSpPr>
        <p:spPr bwMode="auto">
          <a:xfrm rot="-46562589">
            <a:off x="2552700" y="1790700"/>
            <a:ext cx="762000" cy="83820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6678" name="Rectangle 22"/>
          <p:cNvSpPr>
            <a:spLocks noChangeArrowheads="1"/>
          </p:cNvSpPr>
          <p:nvPr/>
        </p:nvSpPr>
        <p:spPr bwMode="auto">
          <a:xfrm rot="-46562589">
            <a:off x="3025775" y="1211263"/>
            <a:ext cx="685800" cy="83820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6679" name="Rectangle 23"/>
          <p:cNvSpPr>
            <a:spLocks noChangeArrowheads="1"/>
          </p:cNvSpPr>
          <p:nvPr/>
        </p:nvSpPr>
        <p:spPr bwMode="auto">
          <a:xfrm rot="-46562589">
            <a:off x="3390900" y="647700"/>
            <a:ext cx="762000" cy="83820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6680" name="Rectangle 24"/>
          <p:cNvSpPr>
            <a:spLocks noChangeArrowheads="1"/>
          </p:cNvSpPr>
          <p:nvPr/>
        </p:nvSpPr>
        <p:spPr bwMode="auto">
          <a:xfrm rot="-46562589">
            <a:off x="1028700" y="2552700"/>
            <a:ext cx="762000" cy="83820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6681" name="Rectangle 25"/>
          <p:cNvSpPr>
            <a:spLocks noChangeArrowheads="1"/>
          </p:cNvSpPr>
          <p:nvPr/>
        </p:nvSpPr>
        <p:spPr bwMode="auto">
          <a:xfrm rot="-46562589">
            <a:off x="1485900" y="2019300"/>
            <a:ext cx="762000" cy="83820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6682" name="Rectangle 26"/>
          <p:cNvSpPr>
            <a:spLocks noChangeArrowheads="1"/>
          </p:cNvSpPr>
          <p:nvPr/>
        </p:nvSpPr>
        <p:spPr bwMode="auto">
          <a:xfrm rot="-46562589">
            <a:off x="1866900" y="1409700"/>
            <a:ext cx="762000" cy="83820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6683" name="Rectangle 27"/>
          <p:cNvSpPr>
            <a:spLocks noChangeArrowheads="1"/>
          </p:cNvSpPr>
          <p:nvPr/>
        </p:nvSpPr>
        <p:spPr bwMode="auto">
          <a:xfrm rot="-46562589">
            <a:off x="2324100" y="876300"/>
            <a:ext cx="762000" cy="83820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6684" name="Rectangle 28"/>
          <p:cNvSpPr>
            <a:spLocks noChangeArrowheads="1"/>
          </p:cNvSpPr>
          <p:nvPr/>
        </p:nvSpPr>
        <p:spPr bwMode="auto">
          <a:xfrm rot="-46562589">
            <a:off x="2705100" y="266700"/>
            <a:ext cx="762000" cy="83820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6685" name="Rectangle 29"/>
          <p:cNvSpPr>
            <a:spLocks noChangeArrowheads="1"/>
          </p:cNvSpPr>
          <p:nvPr/>
        </p:nvSpPr>
        <p:spPr bwMode="auto">
          <a:xfrm rot="-46562589">
            <a:off x="800100" y="1638300"/>
            <a:ext cx="762000" cy="83820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6686" name="Rectangle 30"/>
          <p:cNvSpPr>
            <a:spLocks noChangeArrowheads="1"/>
          </p:cNvSpPr>
          <p:nvPr/>
        </p:nvSpPr>
        <p:spPr bwMode="auto">
          <a:xfrm rot="-46562589">
            <a:off x="1257300" y="1104900"/>
            <a:ext cx="762000" cy="83820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6687" name="Rectangle 31"/>
          <p:cNvSpPr>
            <a:spLocks noChangeArrowheads="1"/>
          </p:cNvSpPr>
          <p:nvPr/>
        </p:nvSpPr>
        <p:spPr bwMode="auto">
          <a:xfrm rot="-46562589">
            <a:off x="1638300" y="495300"/>
            <a:ext cx="762000" cy="83820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6688" name="Line 32"/>
          <p:cNvSpPr>
            <a:spLocks noChangeShapeType="1"/>
          </p:cNvSpPr>
          <p:nvPr/>
        </p:nvSpPr>
        <p:spPr bwMode="auto">
          <a:xfrm flipV="1">
            <a:off x="0" y="1905000"/>
            <a:ext cx="5181600" cy="2667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26689" name="Line 33"/>
          <p:cNvSpPr>
            <a:spLocks noChangeShapeType="1"/>
          </p:cNvSpPr>
          <p:nvPr/>
        </p:nvSpPr>
        <p:spPr bwMode="auto">
          <a:xfrm flipV="1">
            <a:off x="228600" y="1981200"/>
            <a:ext cx="5181600" cy="4572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475777" y="2586770"/>
            <a:ext cx="3419475" cy="2073152"/>
          </a:xfrm>
          <a:solidFill>
            <a:schemeClr val="accent1">
              <a:lumMod val="90000"/>
            </a:schemeClr>
          </a:solidFill>
        </p:spPr>
        <p:txBody>
          <a:bodyPr/>
          <a:lstStyle/>
          <a:p>
            <a:pPr algn="l">
              <a:buFont typeface="Wingdings" pitchFamily="2" charset="2"/>
              <a:buNone/>
            </a:pPr>
            <a:r>
              <a:rPr lang="en-US" sz="2400" b="1" dirty="0" smtClean="0"/>
              <a:t>Once GulfSafe becomes rule it could easily and quickly be used by the USCG in oil spill response.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6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26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26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6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6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26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26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26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6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26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26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26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2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26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2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2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26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2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2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2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26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26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26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26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26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26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0"/>
                                        <p:tgtEl>
                                          <p:spTgt spid="326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0"/>
                                        <p:tgtEl>
                                          <p:spTgt spid="326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60" grpId="0" animBg="1"/>
      <p:bldP spid="326661" grpId="0" animBg="1"/>
      <p:bldP spid="326662" grpId="0" animBg="1"/>
      <p:bldP spid="326663" grpId="0" animBg="1"/>
      <p:bldP spid="326664" grpId="0" animBg="1"/>
      <p:bldP spid="326665" grpId="0" animBg="1"/>
      <p:bldP spid="326666" grpId="0" animBg="1"/>
      <p:bldP spid="326667" grpId="0" animBg="1"/>
      <p:bldP spid="326668" grpId="0" animBg="1"/>
      <p:bldP spid="326669" grpId="0" animBg="1"/>
      <p:bldP spid="326670" grpId="0" animBg="1"/>
      <p:bldP spid="326671" grpId="0" animBg="1"/>
      <p:bldP spid="326672" grpId="0" animBg="1"/>
      <p:bldP spid="326673" grpId="0" animBg="1"/>
      <p:bldP spid="326674" grpId="0" animBg="1"/>
      <p:bldP spid="326675" grpId="0" animBg="1"/>
      <p:bldP spid="326676" grpId="0" animBg="1"/>
      <p:bldP spid="326677" grpId="0" animBg="1"/>
      <p:bldP spid="326678" grpId="0" animBg="1"/>
      <p:bldP spid="326679" grpId="0" animBg="1"/>
      <p:bldP spid="326680" grpId="0" animBg="1"/>
      <p:bldP spid="326681" grpId="0" animBg="1"/>
      <p:bldP spid="326682" grpId="0" animBg="1"/>
      <p:bldP spid="326683" grpId="0" animBg="1"/>
      <p:bldP spid="326684" grpId="0" animBg="1"/>
      <p:bldP spid="326685" grpId="0" animBg="1"/>
      <p:bldP spid="326686" grpId="0" animBg="1"/>
      <p:bldP spid="326687" grpId="0" animBg="1"/>
      <p:bldP spid="326688" grpId="0" animBg="1"/>
      <p:bldP spid="32668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sub_cable_2007_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629400" y="-2514600"/>
            <a:ext cx="18897600" cy="13600113"/>
          </a:xfrm>
          <a:prstGeom prst="rect">
            <a:avLst/>
          </a:prstGeom>
          <a:noFill/>
        </p:spPr>
      </p:pic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noFill/>
        </p:spPr>
        <p:txBody>
          <a:bodyPr/>
          <a:lstStyle/>
          <a:p>
            <a:r>
              <a:rPr lang="en-US" sz="3200" b="1" dirty="0"/>
              <a:t>Submarine Cables</a:t>
            </a: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4075113" y="2679700"/>
            <a:ext cx="1484312" cy="1339850"/>
          </a:xfrm>
          <a:prstGeom prst="rect">
            <a:avLst/>
          </a:prstGeom>
          <a:noFill/>
          <a:ln w="76200" algn="ctr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27100" y="-931863"/>
            <a:ext cx="13771563" cy="86074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5934075" y="5000625"/>
            <a:ext cx="2795588" cy="1123950"/>
          </a:xfrm>
          <a:solidFill>
            <a:schemeClr val="bg1"/>
          </a:solidFill>
        </p:spPr>
        <p:txBody>
          <a:bodyPr/>
          <a:lstStyle/>
          <a:p>
            <a:r>
              <a:rPr lang="en-US" sz="2800" b="1" dirty="0"/>
              <a:t>Our Focus will be on Prevention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Underwater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4200" y="1204913"/>
            <a:ext cx="4035425" cy="2265362"/>
          </a:xfrm>
          <a:noFill/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Lines from each platform extend over 18 miles in each direction in extreme instances over 50 miles</a:t>
            </a:r>
          </a:p>
          <a:p>
            <a:pPr algn="l" eaLnBrk="1" hangingPunct="1">
              <a:buFont typeface="Wingdings" pitchFamily="2" charset="2"/>
              <a:buChar char="§"/>
            </a:pP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63513" y="4876800"/>
            <a:ext cx="4114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sz="2400" dirty="0">
                <a:solidFill>
                  <a:schemeClr val="bg1"/>
                </a:solidFill>
              </a:rPr>
              <a:t>Shifting lines and extensive umbilical lines beyond the site of the platform provide and extensive network needing protection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GoM has 27,569 miles of pipeline as of June 2001</a:t>
            </a:r>
            <a:br>
              <a:rPr lang="en-US" sz="2800" dirty="0"/>
            </a:br>
            <a:r>
              <a:rPr lang="en-US" sz="2800" dirty="0"/>
              <a:t>GoM now has 35,000 miles of pipeline and over 4,000 platforms</a:t>
            </a:r>
          </a:p>
        </p:txBody>
      </p:sp>
      <p:pic>
        <p:nvPicPr>
          <p:cNvPr id="218115" name="Picture 3" descr="GOM Volum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41538"/>
            <a:ext cx="9253538" cy="2603500"/>
          </a:xfrm>
          <a:prstGeom prst="rect">
            <a:avLst/>
          </a:prstGeom>
          <a:noFill/>
        </p:spPr>
      </p:pic>
      <p:sp>
        <p:nvSpPr>
          <p:cNvPr id="218116" name="Text Box 4"/>
          <p:cNvSpPr txBox="1">
            <a:spLocks noChangeArrowheads="1"/>
          </p:cNvSpPr>
          <p:nvPr/>
        </p:nvSpPr>
        <p:spPr bwMode="auto">
          <a:xfrm>
            <a:off x="647700" y="5006975"/>
            <a:ext cx="3578225" cy="1554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One Damage for every 4,300 miles of pipe annually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72"/>
          <p:cNvSpPr txBox="1">
            <a:spLocks noChangeArrowheads="1"/>
          </p:cNvSpPr>
          <p:nvPr/>
        </p:nvSpPr>
        <p:spPr bwMode="auto">
          <a:xfrm>
            <a:off x="647700" y="5006975"/>
            <a:ext cx="2325688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One Damage for every 4,300 miles of pipe annually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25450" y="1747838"/>
          <a:ext cx="8356345" cy="2596858"/>
        </p:xfrm>
        <a:graphic>
          <a:graphicData uri="http://schemas.openxmlformats.org/drawingml/2006/table">
            <a:tbl>
              <a:tblPr/>
              <a:tblGrid>
                <a:gridCol w="606582"/>
                <a:gridCol w="405595"/>
                <a:gridCol w="564936"/>
                <a:gridCol w="564936"/>
                <a:gridCol w="564936"/>
                <a:gridCol w="564936"/>
                <a:gridCol w="564936"/>
                <a:gridCol w="564936"/>
                <a:gridCol w="564936"/>
                <a:gridCol w="564936"/>
                <a:gridCol w="564936"/>
                <a:gridCol w="564936"/>
                <a:gridCol w="564936"/>
                <a:gridCol w="564936"/>
                <a:gridCol w="564936"/>
              </a:tblGrid>
              <a:tr h="504871">
                <a:tc gridSpan="15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baseline="0" dirty="0">
                          <a:solidFill>
                            <a:srgbClr val="000080"/>
                          </a:solidFill>
                          <a:latin typeface="Arial"/>
                        </a:rPr>
                        <a:t>Pipeline Incidents</a:t>
                      </a:r>
                    </a:p>
                  </a:txBody>
                  <a:tcPr marL="5152" marR="5152" marT="5152" marB="0" anchor="b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737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52" marR="5152" marT="5152" marB="0" anchor="b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'96</a:t>
                      </a:r>
                    </a:p>
                  </a:txBody>
                  <a:tcPr marL="5152" marR="5152" marT="5152" marB="0" anchor="b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'97</a:t>
                      </a:r>
                    </a:p>
                  </a:txBody>
                  <a:tcPr marL="5152" marR="5152" marT="5152" marB="0" anchor="b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'98</a:t>
                      </a:r>
                    </a:p>
                  </a:txBody>
                  <a:tcPr marL="5152" marR="5152" marT="5152" marB="0" anchor="b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'99</a:t>
                      </a:r>
                    </a:p>
                  </a:txBody>
                  <a:tcPr marL="5152" marR="5152" marT="5152" marB="0" anchor="b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'00</a:t>
                      </a:r>
                    </a:p>
                  </a:txBody>
                  <a:tcPr marL="5152" marR="5152" marT="5152" marB="0" anchor="b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'01</a:t>
                      </a:r>
                    </a:p>
                  </a:txBody>
                  <a:tcPr marL="5152" marR="5152" marT="5152" marB="0" anchor="b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'02</a:t>
                      </a:r>
                    </a:p>
                  </a:txBody>
                  <a:tcPr marL="5152" marR="5152" marT="5152" marB="0" anchor="b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'03</a:t>
                      </a:r>
                    </a:p>
                  </a:txBody>
                  <a:tcPr marL="5152" marR="5152" marT="5152" marB="0" anchor="b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'04</a:t>
                      </a:r>
                    </a:p>
                  </a:txBody>
                  <a:tcPr marL="5152" marR="5152" marT="5152" marB="0" anchor="b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'05</a:t>
                      </a:r>
                    </a:p>
                  </a:txBody>
                  <a:tcPr marL="5152" marR="5152" marT="5152" marB="0" anchor="b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'06</a:t>
                      </a:r>
                    </a:p>
                  </a:txBody>
                  <a:tcPr marL="5152" marR="5152" marT="5152" marB="0" anchor="b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07</a:t>
                      </a:r>
                    </a:p>
                  </a:txBody>
                  <a:tcPr marL="5152" marR="5152" marT="5152" marB="0" anchor="b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08</a:t>
                      </a:r>
                    </a:p>
                  </a:txBody>
                  <a:tcPr marL="5152" marR="5152" marT="5152" marB="0" anchor="b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09 YTD</a:t>
                      </a:r>
                    </a:p>
                  </a:txBody>
                  <a:tcPr marL="5152" marR="5152" marT="5152" marB="0" anchor="b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48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GOM</a:t>
                      </a:r>
                    </a:p>
                  </a:txBody>
                  <a:tcPr marL="5152" marR="5152" marT="5152" marB="0" anchor="b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sng" strike="noStrike" baseline="0" dirty="0">
                          <a:solidFill>
                            <a:srgbClr val="0000FF"/>
                          </a:solidFill>
                          <a:latin typeface="Calibri"/>
                          <a:hlinkClick r:id=""/>
                        </a:rPr>
                        <a:t>  7</a:t>
                      </a:r>
                      <a:endParaRPr lang="en-US" sz="1600" b="0" i="0" u="sng" strike="noStrike" baseline="0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5152" marR="5152" marT="5152" marB="0" anchor="b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sng" strike="noStrike" baseline="0" dirty="0">
                          <a:solidFill>
                            <a:srgbClr val="0000FF"/>
                          </a:solidFill>
                          <a:latin typeface="Calibri"/>
                          <a:hlinkClick r:id=""/>
                        </a:rPr>
                        <a:t>13</a:t>
                      </a:r>
                      <a:endParaRPr lang="en-US" sz="1600" b="0" i="0" u="sng" strike="noStrike" baseline="0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5152" marR="5152" marT="5152" marB="0" anchor="b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sng" strike="noStrike" baseline="0" dirty="0">
                          <a:solidFill>
                            <a:srgbClr val="0000FF"/>
                          </a:solidFill>
                          <a:latin typeface="Calibri"/>
                          <a:hlinkClick r:id=""/>
                        </a:rPr>
                        <a:t>  2</a:t>
                      </a:r>
                      <a:endParaRPr lang="en-US" sz="1600" b="0" i="0" u="sng" strike="noStrike" baseline="0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5152" marR="5152" marT="5152" marB="0" anchor="b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sng" strike="noStrike" baseline="0" dirty="0">
                          <a:solidFill>
                            <a:srgbClr val="0000FF"/>
                          </a:solidFill>
                          <a:latin typeface="Calibri"/>
                          <a:hlinkClick r:id=""/>
                        </a:rPr>
                        <a:t>  7</a:t>
                      </a:r>
                      <a:endParaRPr lang="en-US" sz="1600" b="0" i="0" u="sng" strike="noStrike" baseline="0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5152" marR="5152" marT="5152" marB="0" anchor="b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sng" strike="noStrike" baseline="0" dirty="0">
                          <a:solidFill>
                            <a:srgbClr val="0000FF"/>
                          </a:solidFill>
                          <a:latin typeface="Calibri"/>
                          <a:hlinkClick r:id=""/>
                        </a:rPr>
                        <a:t>  7</a:t>
                      </a:r>
                      <a:endParaRPr lang="en-US" sz="1600" b="0" i="0" u="sng" strike="noStrike" baseline="0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5152" marR="5152" marT="5152" marB="0" anchor="b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sng" strike="noStrike" baseline="0" dirty="0">
                          <a:solidFill>
                            <a:srgbClr val="0000FF"/>
                          </a:solidFill>
                          <a:latin typeface="Calibri"/>
                          <a:hlinkClick r:id=""/>
                        </a:rPr>
                        <a:t>11</a:t>
                      </a:r>
                      <a:endParaRPr lang="en-US" sz="1600" b="0" i="0" u="sng" strike="noStrike" baseline="0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5152" marR="5152" marT="5152" marB="0" anchor="b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sng" strike="noStrike" baseline="0" dirty="0">
                          <a:solidFill>
                            <a:srgbClr val="0000FF"/>
                          </a:solidFill>
                          <a:latin typeface="Calibri"/>
                          <a:hlinkClick r:id=""/>
                        </a:rPr>
                        <a:t>8</a:t>
                      </a:r>
                      <a:endParaRPr lang="en-US" sz="1600" b="0" i="0" u="sng" strike="noStrike" baseline="0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5152" marR="5152" marT="5152" marB="0" anchor="b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sng" strike="noStrike" baseline="0" dirty="0">
                          <a:solidFill>
                            <a:srgbClr val="0000FF"/>
                          </a:solidFill>
                          <a:latin typeface="Calibri"/>
                          <a:hlinkClick r:id=""/>
                        </a:rPr>
                        <a:t>  9</a:t>
                      </a:r>
                      <a:endParaRPr lang="en-US" sz="1600" b="0" i="0" u="sng" strike="noStrike" baseline="0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5152" marR="5152" marT="5152" marB="0" anchor="b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sng" strike="noStrike" baseline="0" dirty="0">
                          <a:solidFill>
                            <a:srgbClr val="0000FF"/>
                          </a:solidFill>
                          <a:latin typeface="Calibri"/>
                          <a:hlinkClick r:id=""/>
                        </a:rPr>
                        <a:t>8</a:t>
                      </a:r>
                      <a:endParaRPr lang="en-US" sz="1600" b="0" i="0" u="sng" strike="noStrike" baseline="0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5152" marR="5152" marT="5152" marB="0" anchor="b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sng" strike="noStrike" baseline="0" dirty="0">
                          <a:solidFill>
                            <a:srgbClr val="0000FF"/>
                          </a:solidFill>
                          <a:latin typeface="Calibri"/>
                          <a:hlinkClick r:id=""/>
                        </a:rPr>
                        <a:t>6</a:t>
                      </a:r>
                      <a:endParaRPr lang="en-US" sz="1600" b="0" i="0" u="sng" strike="noStrike" baseline="0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5152" marR="5152" marT="5152" marB="0" anchor="b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5152" marR="5152" marT="5152" marB="0" anchor="b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5152" marR="5152" marT="5152" marB="0" anchor="b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5152" marR="5152" marT="5152" marB="0" anchor="b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5152" marR="5152" marT="5152" marB="0" anchor="b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48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PAC</a:t>
                      </a:r>
                    </a:p>
                  </a:txBody>
                  <a:tcPr marL="5152" marR="5152" marT="5152" marB="0" anchor="b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  0</a:t>
                      </a:r>
                    </a:p>
                  </a:txBody>
                  <a:tcPr marL="5152" marR="5152" marT="5152" marB="0" anchor="b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  0</a:t>
                      </a:r>
                    </a:p>
                  </a:txBody>
                  <a:tcPr marL="5152" marR="5152" marT="5152" marB="0" anchor="b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  0</a:t>
                      </a:r>
                    </a:p>
                  </a:txBody>
                  <a:tcPr marL="5152" marR="5152" marT="5152" marB="0" anchor="b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sng" strike="noStrike" baseline="0" dirty="0">
                          <a:solidFill>
                            <a:srgbClr val="0000FF"/>
                          </a:solidFill>
                          <a:latin typeface="Calibri"/>
                          <a:hlinkClick r:id=""/>
                        </a:rPr>
                        <a:t>  1</a:t>
                      </a:r>
                      <a:endParaRPr lang="en-US" sz="1600" b="0" i="0" u="sng" strike="noStrike" baseline="0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5152" marR="5152" marT="5152" marB="0" anchor="b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  0</a:t>
                      </a:r>
                    </a:p>
                  </a:txBody>
                  <a:tcPr marL="5152" marR="5152" marT="5152" marB="0" anchor="b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5152" marR="5152" marT="5152" marB="0" anchor="b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sng" strike="noStrike" baseline="0" dirty="0">
                          <a:solidFill>
                            <a:srgbClr val="0000FF"/>
                          </a:solidFill>
                          <a:latin typeface="Calibri"/>
                          <a:hlinkClick r:id=""/>
                        </a:rPr>
                        <a:t>1</a:t>
                      </a:r>
                      <a:endParaRPr lang="en-US" sz="1600" b="0" i="0" u="sng" strike="noStrike" baseline="0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5152" marR="5152" marT="5152" marB="0" anchor="b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  0</a:t>
                      </a:r>
                    </a:p>
                  </a:txBody>
                  <a:tcPr marL="5152" marR="5152" marT="5152" marB="0" anchor="b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5152" marR="5152" marT="5152" marB="0" anchor="b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5152" marR="5152" marT="5152" marB="0" anchor="b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5152" marR="5152" marT="5152" marB="0" anchor="b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5152" marR="5152" marT="5152" marB="0" anchor="b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5152" marR="5152" marT="5152" marB="0" anchor="b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5152" marR="5152" marT="5152" marB="0" anchor="b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4871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Total  </a:t>
                      </a:r>
                    </a:p>
                  </a:txBody>
                  <a:tcPr marL="5152" marR="5152" marT="5152" marB="0" anchor="b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  </a:t>
                      </a:r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152" marR="5152" marT="5152" marB="0" anchor="b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5152" marR="5152" marT="5152" marB="0" anchor="b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  </a:t>
                      </a:r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152" marR="5152" marT="5152" marB="0" anchor="b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  </a:t>
                      </a:r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152" marR="5152" marT="5152" marB="0" anchor="b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  </a:t>
                      </a:r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152" marR="5152" marT="5152" marB="0" anchor="b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5152" marR="5152" marT="5152" marB="0" anchor="b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5152" marR="5152" marT="5152" marB="0" anchor="b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  </a:t>
                      </a:r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152" marR="5152" marT="5152" marB="0" anchor="b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5152" marR="5152" marT="5152" marB="0" anchor="b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5152" marR="5152" marT="5152" marB="0" anchor="b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5152" marR="5152" marT="5152" marB="0" anchor="b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5152" marR="5152" marT="5152" marB="0" anchor="b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5152" marR="5152" marT="5152" marB="0" anchor="b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600" b="1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152" marR="5152" marT="5152" marB="0" anchor="b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/>
          </p:cNvSpPr>
          <p:nvPr>
            <p:ph type="ctrTitle"/>
          </p:nvPr>
        </p:nvSpPr>
        <p:spPr bwMode="auto">
          <a:xfrm>
            <a:off x="609600" y="304800"/>
            <a:ext cx="7772400" cy="1219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ffectLst/>
              </a:rPr>
              <a:t>Onshore 811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Offshore GulfSafe.com</a:t>
            </a:r>
          </a:p>
        </p:txBody>
      </p:sp>
      <p:pic>
        <p:nvPicPr>
          <p:cNvPr id="41987" name="Picture 3" descr="DSC0057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785653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/>
          </p:cNvSpPr>
          <p:nvPr>
            <p:ph type="ctrTitle"/>
          </p:nvPr>
        </p:nvSpPr>
        <p:spPr bwMode="auto">
          <a:xfrm>
            <a:off x="609600" y="304800"/>
            <a:ext cx="7772400" cy="1219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ffectLst/>
              </a:rPr>
              <a:t>Onshore 811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Offshore GulfSafe.com</a:t>
            </a:r>
          </a:p>
        </p:txBody>
      </p:sp>
      <p:pic>
        <p:nvPicPr>
          <p:cNvPr id="43011" name="Picture 4" descr="DSC0056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0185" y="1607389"/>
            <a:ext cx="25908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5" descr="DSC0059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5283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799" name="Picture 7" descr="undersea-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86000"/>
            <a:ext cx="9144000" cy="9144000"/>
          </a:xfrm>
          <a:prstGeom prst="rect">
            <a:avLst/>
          </a:prstGeom>
          <a:noFill/>
        </p:spPr>
      </p:pic>
      <p:sp>
        <p:nvSpPr>
          <p:cNvPr id="289796" name="Rectangle 4"/>
          <p:cNvSpPr>
            <a:spLocks noChangeArrowheads="1"/>
          </p:cNvSpPr>
          <p:nvPr/>
        </p:nvSpPr>
        <p:spPr bwMode="auto">
          <a:xfrm>
            <a:off x="457200" y="533400"/>
            <a:ext cx="8199438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400" b="1" dirty="0">
                <a:solidFill>
                  <a:schemeClr val="bg1"/>
                </a:solidFill>
              </a:rPr>
              <a:t>GulfSafe</a:t>
            </a:r>
          </a:p>
        </p:txBody>
      </p:sp>
      <p:sp>
        <p:nvSpPr>
          <p:cNvPr id="289797" name="Rectangle 5"/>
          <p:cNvSpPr>
            <a:spLocks noChangeArrowheads="1"/>
          </p:cNvSpPr>
          <p:nvPr/>
        </p:nvSpPr>
        <p:spPr bwMode="auto">
          <a:xfrm>
            <a:off x="914400" y="1797050"/>
            <a:ext cx="7467600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/>
                </a:solidFill>
              </a:rPr>
              <a:t>Notification </a:t>
            </a:r>
            <a:r>
              <a:rPr lang="en-US" sz="3200" dirty="0">
                <a:solidFill>
                  <a:schemeClr val="bg1"/>
                </a:solidFill>
              </a:rPr>
              <a:t>System needs to be in place before Offshore Drilling is expanded to East or West Coasts</a:t>
            </a:r>
          </a:p>
          <a:p>
            <a:pPr algn="l">
              <a:spcBef>
                <a:spcPct val="20000"/>
              </a:spcBef>
              <a:buFont typeface="Wingdings" pitchFamily="2" charset="2"/>
              <a:buChar char="§"/>
            </a:pPr>
            <a:endParaRPr lang="en-US" sz="3200" dirty="0">
              <a:solidFill>
                <a:schemeClr val="bg1"/>
              </a:solidFill>
            </a:endParaRPr>
          </a:p>
          <a:p>
            <a:pPr algn="l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</a:rPr>
              <a:t>Reassures the public that operators have their safety as a high priority</a:t>
            </a:r>
          </a:p>
          <a:p>
            <a:pPr algn="l">
              <a:spcBef>
                <a:spcPct val="20000"/>
              </a:spcBef>
              <a:buFont typeface="Wingdings" pitchFamily="2" charset="2"/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algn="l">
              <a:spcBef>
                <a:spcPct val="20000"/>
              </a:spcBef>
              <a:buFont typeface="Wingdings" pitchFamily="2" charset="2"/>
              <a:buChar char="§"/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9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9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undersea-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86000"/>
            <a:ext cx="9144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57200" y="533400"/>
            <a:ext cx="8418513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GulfSafe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Texas 811 high res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980" y="1563688"/>
            <a:ext cx="6857109" cy="3899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605" name="Picture 5" descr="GS-WS-Intro-P1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816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228600"/>
            <a:ext cx="8424863" cy="1066800"/>
          </a:xfrm>
          <a:noFill/>
        </p:spPr>
        <p:txBody>
          <a:bodyPr/>
          <a:lstStyle/>
          <a:p>
            <a:r>
              <a:rPr lang="en-US" b="1" dirty="0"/>
              <a:t>GulfSafe Notification System </a:t>
            </a:r>
          </a:p>
        </p:txBody>
      </p:sp>
      <p:sp>
        <p:nvSpPr>
          <p:cNvPr id="281607" name="Rectangle 7"/>
          <p:cNvSpPr>
            <a:spLocks noChangeArrowheads="1"/>
          </p:cNvSpPr>
          <p:nvPr/>
        </p:nvSpPr>
        <p:spPr bwMode="auto">
          <a:xfrm>
            <a:off x="263525" y="5407025"/>
            <a:ext cx="84248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400" b="1" dirty="0">
                <a:solidFill>
                  <a:schemeClr val="tx2"/>
                </a:solidFill>
              </a:rPr>
              <a:t>Onshore 811 Offshore GulfSafe.com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undersea-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86000"/>
            <a:ext cx="9144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52488" y="1576388"/>
            <a:ext cx="7735887" cy="4278312"/>
          </a:xfrm>
        </p:spPr>
        <p:txBody>
          <a:bodyPr/>
          <a:lstStyle/>
          <a:p>
            <a:pPr algn="l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Offshore workers should be afforded the same protections that onshore workers are given.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How can Operators and Regulators justify having thousands of miles of pipelines without a One Call to protect them?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Industry should take environmental protection more seriously.</a:t>
            </a:r>
          </a:p>
          <a:p>
            <a:pPr lvl="1" algn="l" eaLnBrk="1" hangingPunct="1">
              <a:buFont typeface="Wingdings" pitchFamily="2" charset="2"/>
              <a:buChar char="§"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57200" y="533400"/>
            <a:ext cx="8418513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Advocacy Group Perspective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undersea-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86000"/>
            <a:ext cx="9144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52488" y="1576388"/>
            <a:ext cx="7735887" cy="4278312"/>
          </a:xfrm>
        </p:spPr>
        <p:txBody>
          <a:bodyPr/>
          <a:lstStyle/>
          <a:p>
            <a:pPr algn="l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Insurance reduction may offset the cost of GulfSafe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Reduce risk, damages, releases, repair cost.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Improve industry image.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Improve communication, verifiable communication. 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Worker Safety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Improves Protection for the Environment</a:t>
            </a:r>
          </a:p>
          <a:p>
            <a:pPr lvl="1" algn="l" eaLnBrk="1" hangingPunct="1">
              <a:buFont typeface="Wingdings" pitchFamily="2" charset="2"/>
              <a:buChar char="§"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57200" y="533400"/>
            <a:ext cx="8418513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Operators Perspective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undersea-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86000"/>
            <a:ext cx="9144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52488" y="1576388"/>
            <a:ext cx="7735887" cy="4278312"/>
          </a:xfrm>
        </p:spPr>
        <p:txBody>
          <a:bodyPr/>
          <a:lstStyle/>
          <a:p>
            <a:pPr algn="l" eaLnBrk="1" hangingPunct="1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Can be a tool to meet current notification requirements of working within 500 feet of another facility.  Notifications through GulfSafe are verifiable.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Existing processes are working?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Encourage any attempts at improving safety.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May help insure consistent production (Royalties)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Reduce releases thereby protecting the environment.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lvl="1" algn="l" eaLnBrk="1" hangingPunct="1">
              <a:buFont typeface="Wingdings" pitchFamily="2" charset="2"/>
              <a:buChar char="§"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57200" y="533400"/>
            <a:ext cx="8418513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Government Perspective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ndersea-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86000"/>
            <a:ext cx="9144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52488" y="1576388"/>
            <a:ext cx="7780337" cy="4081462"/>
          </a:xfrm>
        </p:spPr>
        <p:txBody>
          <a:bodyPr/>
          <a:lstStyle/>
          <a:p>
            <a:pPr algn="l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Provides one seamless system from State to Federal Waters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Cost Effective Process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Data is updated weekly, daily if necessary.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Engineered to meet the demands of industry for decades to come.</a:t>
            </a:r>
          </a:p>
          <a:p>
            <a:pPr algn="l" eaLnBrk="1" hangingPunct="1">
              <a:buFont typeface="Wingdings" pitchFamily="2" charset="2"/>
              <a:buChar char="§"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57200" y="533400"/>
            <a:ext cx="8418513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Why GulfSafe?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GS-WS-Intro-P1b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3363" y="3716338"/>
            <a:ext cx="5638800" cy="2987675"/>
          </a:xfrm>
        </p:spPr>
        <p:txBody>
          <a:bodyPr/>
          <a:lstStyle/>
          <a:p>
            <a:pPr algn="l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/>
              <a:t>Members</a:t>
            </a:r>
          </a:p>
          <a:p>
            <a:pPr lvl="1" algn="l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 dirty="0"/>
              <a:t>Offshore Oil and Gas Operations</a:t>
            </a:r>
          </a:p>
          <a:p>
            <a:pPr lvl="1" algn="l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 dirty="0"/>
              <a:t>Wind Turbine Electric Generation</a:t>
            </a:r>
          </a:p>
          <a:p>
            <a:pPr lvl="1" algn="l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 dirty="0"/>
              <a:t>Offshore Electric Generation</a:t>
            </a:r>
          </a:p>
          <a:p>
            <a:pPr lvl="1" algn="l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 dirty="0"/>
              <a:t>Sewer and Water for near shore Islands</a:t>
            </a:r>
          </a:p>
          <a:p>
            <a:pPr lvl="1" algn="l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 dirty="0"/>
              <a:t>Long Distance Companies</a:t>
            </a:r>
          </a:p>
          <a:p>
            <a:pPr lvl="2" algn="l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800" dirty="0"/>
              <a:t>Miscellaneous and Government </a:t>
            </a:r>
            <a:r>
              <a:rPr lang="en-US" sz="1800" dirty="0" smtClean="0"/>
              <a:t>Entities</a:t>
            </a:r>
            <a:endParaRPr lang="en-US" sz="1800" dirty="0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457200" y="533400"/>
            <a:ext cx="86868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400" b="1" dirty="0">
                <a:solidFill>
                  <a:schemeClr val="tx2"/>
                </a:solidFill>
              </a:rPr>
              <a:t>GulfSafe.com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54763" y="346075"/>
            <a:ext cx="2566987" cy="3425825"/>
          </a:xfrm>
        </p:spPr>
        <p:txBody>
          <a:bodyPr/>
          <a:lstStyle/>
          <a:p>
            <a:r>
              <a:rPr lang="en-US" sz="2400" b="1" dirty="0"/>
              <a:t>New leases have been Mapped for Virginia and South Carolina Coasts</a:t>
            </a:r>
          </a:p>
        </p:txBody>
      </p:sp>
      <p:pic>
        <p:nvPicPr>
          <p:cNvPr id="183299" name="Picture 3" descr="MMS planning are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210300" cy="6858000"/>
          </a:xfrm>
          <a:prstGeom prst="rect">
            <a:avLst/>
          </a:prstGeom>
          <a:noFill/>
        </p:spPr>
      </p:pic>
      <p:sp>
        <p:nvSpPr>
          <p:cNvPr id="183301" name="Rectangle 5"/>
          <p:cNvSpPr>
            <a:spLocks noChangeArrowheads="1"/>
          </p:cNvSpPr>
          <p:nvPr/>
        </p:nvSpPr>
        <p:spPr bwMode="auto">
          <a:xfrm>
            <a:off x="6400800" y="3249613"/>
            <a:ext cx="2566988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b="1" dirty="0">
                <a:solidFill>
                  <a:schemeClr val="tx2"/>
                </a:solidFill>
              </a:rPr>
              <a:t>The system is easily adaptable for the Pacific Coast and Alaska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63688"/>
            <a:ext cx="9144000" cy="3965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147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Working With Other One Calls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768725" y="2565400"/>
            <a:ext cx="381000" cy="381000"/>
            <a:chOff x="1826" y="2537"/>
            <a:chExt cx="240" cy="240"/>
          </a:xfrm>
        </p:grpSpPr>
        <p:sp>
          <p:nvSpPr>
            <p:cNvPr id="32798" name="Oval 58"/>
            <p:cNvSpPr>
              <a:spLocks noChangeArrowheads="1"/>
            </p:cNvSpPr>
            <p:nvPr/>
          </p:nvSpPr>
          <p:spPr bwMode="auto">
            <a:xfrm>
              <a:off x="1826" y="2537"/>
              <a:ext cx="240" cy="240"/>
            </a:xfrm>
            <a:prstGeom prst="ellipse">
              <a:avLst/>
            </a:prstGeom>
            <a:solidFill>
              <a:srgbClr val="FF00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1" u="sng" dirty="0">
                <a:solidFill>
                  <a:srgbClr val="000000"/>
                </a:solidFill>
              </a:endParaRPr>
            </a:p>
          </p:txBody>
        </p:sp>
        <p:grpSp>
          <p:nvGrpSpPr>
            <p:cNvPr id="3" name="Group 59"/>
            <p:cNvGrpSpPr>
              <a:grpSpLocks/>
            </p:cNvGrpSpPr>
            <p:nvPr/>
          </p:nvGrpSpPr>
          <p:grpSpPr bwMode="auto">
            <a:xfrm>
              <a:off x="1874" y="2597"/>
              <a:ext cx="144" cy="144"/>
              <a:chOff x="2880" y="2160"/>
              <a:chExt cx="96" cy="96"/>
            </a:xfrm>
          </p:grpSpPr>
          <p:sp>
            <p:nvSpPr>
              <p:cNvPr id="32800" name="Line 60"/>
              <p:cNvSpPr>
                <a:spLocks noChangeShapeType="1"/>
              </p:cNvSpPr>
              <p:nvPr/>
            </p:nvSpPr>
            <p:spPr bwMode="auto">
              <a:xfrm>
                <a:off x="2880" y="2160"/>
                <a:ext cx="96" cy="96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801" name="Line 61"/>
              <p:cNvSpPr>
                <a:spLocks noChangeShapeType="1"/>
              </p:cNvSpPr>
              <p:nvPr/>
            </p:nvSpPr>
            <p:spPr bwMode="auto">
              <a:xfrm rot="5400000">
                <a:off x="2880" y="2160"/>
                <a:ext cx="96" cy="96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7323138" y="3300413"/>
            <a:ext cx="381000" cy="381000"/>
            <a:chOff x="1826" y="2537"/>
            <a:chExt cx="240" cy="240"/>
          </a:xfrm>
        </p:grpSpPr>
        <p:sp>
          <p:nvSpPr>
            <p:cNvPr id="32794" name="Oval 58"/>
            <p:cNvSpPr>
              <a:spLocks noChangeArrowheads="1"/>
            </p:cNvSpPr>
            <p:nvPr/>
          </p:nvSpPr>
          <p:spPr bwMode="auto">
            <a:xfrm>
              <a:off x="1826" y="2537"/>
              <a:ext cx="240" cy="240"/>
            </a:xfrm>
            <a:prstGeom prst="ellipse">
              <a:avLst/>
            </a:prstGeom>
            <a:solidFill>
              <a:srgbClr val="FF00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1" u="sng" dirty="0">
                <a:solidFill>
                  <a:srgbClr val="000000"/>
                </a:solidFill>
              </a:endParaRPr>
            </a:p>
          </p:txBody>
        </p:sp>
        <p:grpSp>
          <p:nvGrpSpPr>
            <p:cNvPr id="5" name="Group 59"/>
            <p:cNvGrpSpPr>
              <a:grpSpLocks/>
            </p:cNvGrpSpPr>
            <p:nvPr/>
          </p:nvGrpSpPr>
          <p:grpSpPr bwMode="auto">
            <a:xfrm>
              <a:off x="1874" y="2597"/>
              <a:ext cx="144" cy="144"/>
              <a:chOff x="2880" y="2160"/>
              <a:chExt cx="96" cy="96"/>
            </a:xfrm>
          </p:grpSpPr>
          <p:sp>
            <p:nvSpPr>
              <p:cNvPr id="32796" name="Line 60"/>
              <p:cNvSpPr>
                <a:spLocks noChangeShapeType="1"/>
              </p:cNvSpPr>
              <p:nvPr/>
            </p:nvSpPr>
            <p:spPr bwMode="auto">
              <a:xfrm>
                <a:off x="2880" y="2160"/>
                <a:ext cx="96" cy="96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797" name="Line 61"/>
              <p:cNvSpPr>
                <a:spLocks noChangeShapeType="1"/>
              </p:cNvSpPr>
              <p:nvPr/>
            </p:nvSpPr>
            <p:spPr bwMode="auto">
              <a:xfrm rot="5400000">
                <a:off x="2880" y="2160"/>
                <a:ext cx="96" cy="96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5484813" y="1582738"/>
            <a:ext cx="381000" cy="381000"/>
            <a:chOff x="1826" y="2537"/>
            <a:chExt cx="240" cy="240"/>
          </a:xfrm>
        </p:grpSpPr>
        <p:sp>
          <p:nvSpPr>
            <p:cNvPr id="32790" name="Oval 58"/>
            <p:cNvSpPr>
              <a:spLocks noChangeArrowheads="1"/>
            </p:cNvSpPr>
            <p:nvPr/>
          </p:nvSpPr>
          <p:spPr bwMode="auto">
            <a:xfrm>
              <a:off x="1826" y="2537"/>
              <a:ext cx="240" cy="240"/>
            </a:xfrm>
            <a:prstGeom prst="ellipse">
              <a:avLst/>
            </a:prstGeom>
            <a:solidFill>
              <a:srgbClr val="FF00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1" u="sng" dirty="0">
                <a:solidFill>
                  <a:srgbClr val="000000"/>
                </a:solidFill>
              </a:endParaRPr>
            </a:p>
          </p:txBody>
        </p:sp>
        <p:grpSp>
          <p:nvGrpSpPr>
            <p:cNvPr id="7" name="Group 59"/>
            <p:cNvGrpSpPr>
              <a:grpSpLocks/>
            </p:cNvGrpSpPr>
            <p:nvPr/>
          </p:nvGrpSpPr>
          <p:grpSpPr bwMode="auto">
            <a:xfrm>
              <a:off x="1874" y="2597"/>
              <a:ext cx="144" cy="144"/>
              <a:chOff x="2880" y="2160"/>
              <a:chExt cx="96" cy="96"/>
            </a:xfrm>
          </p:grpSpPr>
          <p:sp>
            <p:nvSpPr>
              <p:cNvPr id="32792" name="Line 60"/>
              <p:cNvSpPr>
                <a:spLocks noChangeShapeType="1"/>
              </p:cNvSpPr>
              <p:nvPr/>
            </p:nvSpPr>
            <p:spPr bwMode="auto">
              <a:xfrm>
                <a:off x="2880" y="2160"/>
                <a:ext cx="96" cy="96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793" name="Line 61"/>
              <p:cNvSpPr>
                <a:spLocks noChangeShapeType="1"/>
              </p:cNvSpPr>
              <p:nvPr/>
            </p:nvSpPr>
            <p:spPr bwMode="auto">
              <a:xfrm rot="5400000">
                <a:off x="2880" y="2160"/>
                <a:ext cx="96" cy="96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4122738" y="1828800"/>
            <a:ext cx="381000" cy="381000"/>
            <a:chOff x="1826" y="2537"/>
            <a:chExt cx="240" cy="240"/>
          </a:xfrm>
        </p:grpSpPr>
        <p:sp>
          <p:nvSpPr>
            <p:cNvPr id="32786" name="Oval 58"/>
            <p:cNvSpPr>
              <a:spLocks noChangeArrowheads="1"/>
            </p:cNvSpPr>
            <p:nvPr/>
          </p:nvSpPr>
          <p:spPr bwMode="auto">
            <a:xfrm>
              <a:off x="1826" y="2537"/>
              <a:ext cx="240" cy="240"/>
            </a:xfrm>
            <a:prstGeom prst="ellipse">
              <a:avLst/>
            </a:prstGeom>
            <a:solidFill>
              <a:srgbClr val="FF00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1" u="sng" dirty="0">
                <a:solidFill>
                  <a:srgbClr val="000000"/>
                </a:solidFill>
              </a:endParaRPr>
            </a:p>
          </p:txBody>
        </p:sp>
        <p:grpSp>
          <p:nvGrpSpPr>
            <p:cNvPr id="9" name="Group 59"/>
            <p:cNvGrpSpPr>
              <a:grpSpLocks/>
            </p:cNvGrpSpPr>
            <p:nvPr/>
          </p:nvGrpSpPr>
          <p:grpSpPr bwMode="auto">
            <a:xfrm>
              <a:off x="1874" y="2597"/>
              <a:ext cx="144" cy="144"/>
              <a:chOff x="2880" y="2160"/>
              <a:chExt cx="96" cy="96"/>
            </a:xfrm>
          </p:grpSpPr>
          <p:sp>
            <p:nvSpPr>
              <p:cNvPr id="32788" name="Line 60"/>
              <p:cNvSpPr>
                <a:spLocks noChangeShapeType="1"/>
              </p:cNvSpPr>
              <p:nvPr/>
            </p:nvSpPr>
            <p:spPr bwMode="auto">
              <a:xfrm>
                <a:off x="2880" y="2160"/>
                <a:ext cx="96" cy="96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789" name="Line 61"/>
              <p:cNvSpPr>
                <a:spLocks noChangeShapeType="1"/>
              </p:cNvSpPr>
              <p:nvPr/>
            </p:nvSpPr>
            <p:spPr bwMode="auto">
              <a:xfrm rot="5400000">
                <a:off x="2880" y="2160"/>
                <a:ext cx="96" cy="96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10" name="Group 26"/>
          <p:cNvGrpSpPr>
            <a:grpSpLocks/>
          </p:cNvGrpSpPr>
          <p:nvPr/>
        </p:nvGrpSpPr>
        <p:grpSpPr bwMode="auto">
          <a:xfrm>
            <a:off x="1822450" y="1593850"/>
            <a:ext cx="381000" cy="381000"/>
            <a:chOff x="1826" y="2537"/>
            <a:chExt cx="240" cy="240"/>
          </a:xfrm>
        </p:grpSpPr>
        <p:sp>
          <p:nvSpPr>
            <p:cNvPr id="32782" name="Oval 58"/>
            <p:cNvSpPr>
              <a:spLocks noChangeArrowheads="1"/>
            </p:cNvSpPr>
            <p:nvPr/>
          </p:nvSpPr>
          <p:spPr bwMode="auto">
            <a:xfrm>
              <a:off x="1826" y="2537"/>
              <a:ext cx="240" cy="24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1" u="sng" dirty="0"/>
            </a:p>
          </p:txBody>
        </p:sp>
        <p:grpSp>
          <p:nvGrpSpPr>
            <p:cNvPr id="11" name="Group 59"/>
            <p:cNvGrpSpPr>
              <a:grpSpLocks/>
            </p:cNvGrpSpPr>
            <p:nvPr/>
          </p:nvGrpSpPr>
          <p:grpSpPr bwMode="auto">
            <a:xfrm>
              <a:off x="1874" y="2597"/>
              <a:ext cx="144" cy="144"/>
              <a:chOff x="2880" y="2160"/>
              <a:chExt cx="96" cy="96"/>
            </a:xfrm>
          </p:grpSpPr>
          <p:sp>
            <p:nvSpPr>
              <p:cNvPr id="32784" name="Line 60"/>
              <p:cNvSpPr>
                <a:spLocks noChangeShapeType="1"/>
              </p:cNvSpPr>
              <p:nvPr/>
            </p:nvSpPr>
            <p:spPr bwMode="auto">
              <a:xfrm>
                <a:off x="2880" y="2160"/>
                <a:ext cx="96" cy="96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785" name="Line 61"/>
              <p:cNvSpPr>
                <a:spLocks noChangeShapeType="1"/>
              </p:cNvSpPr>
              <p:nvPr/>
            </p:nvSpPr>
            <p:spPr bwMode="auto">
              <a:xfrm rot="5400000">
                <a:off x="2880" y="2160"/>
                <a:ext cx="96" cy="96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cxnSp>
        <p:nvCxnSpPr>
          <p:cNvPr id="32777" name="Straight Arrow Connector 30"/>
          <p:cNvCxnSpPr>
            <a:cxnSpLocks noChangeShapeType="1"/>
          </p:cNvCxnSpPr>
          <p:nvPr/>
        </p:nvCxnSpPr>
        <p:spPr bwMode="auto">
          <a:xfrm rot="10800000" flipV="1">
            <a:off x="1882775" y="2000250"/>
            <a:ext cx="2146300" cy="173038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35" name="Straight Arrow Connector 34"/>
          <p:cNvCxnSpPr>
            <a:endCxn id="30" idx="6"/>
          </p:cNvCxnSpPr>
          <p:nvPr/>
        </p:nvCxnSpPr>
        <p:spPr bwMode="auto">
          <a:xfrm rot="10800000">
            <a:off x="2203986" y="1783911"/>
            <a:ext cx="1906289" cy="262175"/>
          </a:xfrm>
          <a:prstGeom prst="straightConnector1">
            <a:avLst/>
          </a:prstGeom>
          <a:ln w="47625">
            <a:solidFill>
              <a:srgbClr val="FF0000"/>
            </a:solidFill>
            <a:headEnd type="none" w="med" len="med"/>
            <a:tailEnd type="arrow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32" idx="1"/>
          </p:cNvCxnSpPr>
          <p:nvPr/>
        </p:nvCxnSpPr>
        <p:spPr bwMode="auto">
          <a:xfrm rot="10800000">
            <a:off x="2127785" y="1917260"/>
            <a:ext cx="1647510" cy="726352"/>
          </a:xfrm>
          <a:prstGeom prst="straightConnector1">
            <a:avLst/>
          </a:prstGeom>
          <a:ln w="47625">
            <a:solidFill>
              <a:srgbClr val="FF0000"/>
            </a:solidFill>
            <a:headEnd type="none" w="med" len="med"/>
            <a:tailEnd type="arrow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 rot="10800000">
            <a:off x="2245259" y="1729212"/>
            <a:ext cx="3229074" cy="24148"/>
          </a:xfrm>
          <a:prstGeom prst="straightConnector1">
            <a:avLst/>
          </a:prstGeom>
          <a:ln w="47625">
            <a:solidFill>
              <a:srgbClr val="FF0000"/>
            </a:solidFill>
            <a:headEnd type="none" w="med" len="med"/>
            <a:tailEnd type="arrow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 bwMode="auto">
          <a:xfrm rot="10800000">
            <a:off x="2218099" y="1874067"/>
            <a:ext cx="5101632" cy="1570782"/>
          </a:xfrm>
          <a:prstGeom prst="straightConnector1">
            <a:avLst/>
          </a:prstGeom>
          <a:ln w="47625">
            <a:solidFill>
              <a:srgbClr val="FF0000"/>
            </a:solidFill>
            <a:headEnd type="none" w="med" len="med"/>
            <a:tailEnd type="arrow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Wind Energy</Template>
  <TotalTime>2574</TotalTime>
  <Words>427</Words>
  <Application>Microsoft Office PowerPoint</Application>
  <PresentationFormat>On-screen Show (4:3)</PresentationFormat>
  <Paragraphs>132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Default Design</vt:lpstr>
      <vt:lpstr>GulfSafe Notification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leases have been Mapped for Virginia and South Carolina Coasts</vt:lpstr>
      <vt:lpstr>Working With Other One Calls</vt:lpstr>
      <vt:lpstr>PowerPoint Presentation</vt:lpstr>
      <vt:lpstr>PowerPoint Presentation</vt:lpstr>
      <vt:lpstr>Submarine Cables</vt:lpstr>
      <vt:lpstr>Our Focus will be on Prevention</vt:lpstr>
      <vt:lpstr>PowerPoint Presentation</vt:lpstr>
      <vt:lpstr>GoM has 27,569 miles of pipeline as of June 2001 GoM now has 35,000 miles of pipeline and over 4,000 platforms</vt:lpstr>
      <vt:lpstr>PowerPoint Presentation</vt:lpstr>
      <vt:lpstr>Onshore 811 Offshore GulfSafe.com</vt:lpstr>
      <vt:lpstr>Onshore 811 Offshore GulfSafe.com</vt:lpstr>
      <vt:lpstr>PowerPoint Presentation</vt:lpstr>
      <vt:lpstr>GulfSafe Notification System </vt:lpstr>
    </vt:vector>
  </TitlesOfParts>
  <Company>Texas Excavation Safety System,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Jack Garrett</dc:creator>
  <cp:lastModifiedBy>Kat Kay</cp:lastModifiedBy>
  <cp:revision>227</cp:revision>
  <dcterms:created xsi:type="dcterms:W3CDTF">2007-08-06T20:21:28Z</dcterms:created>
  <dcterms:modified xsi:type="dcterms:W3CDTF">2012-12-21T19:38:04Z</dcterms:modified>
</cp:coreProperties>
</file>