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7" r:id="rId3"/>
    <p:sldId id="270" r:id="rId4"/>
    <p:sldId id="272" r:id="rId5"/>
    <p:sldId id="271" r:id="rId6"/>
    <p:sldId id="268" r:id="rId7"/>
    <p:sldId id="269" r:id="rId8"/>
    <p:sldId id="256" r:id="rId9"/>
    <p:sldId id="261" r:id="rId10"/>
    <p:sldId id="265" r:id="rId11"/>
    <p:sldId id="264" r:id="rId12"/>
    <p:sldId id="25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E9AA8-9592-4136-A4B0-B752CD644A32}"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C3203-4492-49FC-AE56-C6A7B1A23ECC}" type="slidenum">
              <a:rPr lang="en-US" smtClean="0"/>
              <a:t>‹#›</a:t>
            </a:fld>
            <a:endParaRPr lang="en-US"/>
          </a:p>
        </p:txBody>
      </p:sp>
    </p:spTree>
    <p:extLst>
      <p:ext uri="{BB962C8B-B14F-4D97-AF65-F5344CB8AC3E}">
        <p14:creationId xmlns:p14="http://schemas.microsoft.com/office/powerpoint/2010/main" val="378968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393DBEDA-A1AB-4671-9171-FA7611493B99}" type="slidenum">
              <a:rPr lang="en-US" smtClean="0"/>
              <a:pPr eaLnBrk="1" hangingPunct="1"/>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2842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C292958-1A76-4CAA-84A6-D6BC78826B7D}" type="slidenum">
              <a:rPr lang="en-US" smtClean="0">
                <a:cs typeface="Arial" pitchFamily="34" charset="0"/>
              </a:rPr>
              <a:pPr eaLnBrk="1" hangingPunct="1"/>
              <a:t>2</a:t>
            </a:fld>
            <a:endParaRPr lang="en-US" smtClean="0">
              <a:cs typeface="Arial" pitchFamily="34" charset="0"/>
            </a:endParaRPr>
          </a:p>
        </p:txBody>
      </p:sp>
      <p:sp>
        <p:nvSpPr>
          <p:cNvPr id="38915" name="Rectangle 2"/>
          <p:cNvSpPr>
            <a:spLocks noGrp="1" noRot="1" noChangeAspect="1" noChangeArrowheads="1" noTextEdit="1"/>
          </p:cNvSpPr>
          <p:nvPr>
            <p:ph type="sldImg"/>
          </p:nvPr>
        </p:nvSpPr>
        <p:spPr>
          <a:xfrm>
            <a:off x="1133475" y="688975"/>
            <a:ext cx="4591050" cy="3443288"/>
          </a:xfrm>
          <a:ln/>
        </p:spPr>
      </p:sp>
      <p:sp>
        <p:nvSpPr>
          <p:cNvPr id="38916" name="Rectangle 3"/>
          <p:cNvSpPr>
            <a:spLocks noGrp="1" noChangeArrowheads="1"/>
          </p:cNvSpPr>
          <p:nvPr>
            <p:ph type="body" idx="1"/>
          </p:nvPr>
        </p:nvSpPr>
        <p:spPr>
          <a:xfrm>
            <a:off x="914400" y="4360863"/>
            <a:ext cx="502920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pitchFamily="34" charset="0"/>
            </a:endParaRPr>
          </a:p>
        </p:txBody>
      </p:sp>
    </p:spTree>
    <p:extLst>
      <p:ext uri="{BB962C8B-B14F-4D97-AF65-F5344CB8AC3E}">
        <p14:creationId xmlns:p14="http://schemas.microsoft.com/office/powerpoint/2010/main" val="29591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F1850441-D7DD-4ED4-A4F0-5CDB23A229FD}" type="slidenum">
              <a:rPr lang="en-US" smtClean="0"/>
              <a:pPr eaLnBrk="1" hangingPunct="1"/>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3555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DD72C23-5EF5-49D8-9191-ABE3ADDD81AE}" type="slidenum">
              <a:rPr lang="en-US" smtClean="0"/>
              <a:pPr eaLnBrk="1" hangingPunct="1"/>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4449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10ACFAA-A32C-4648-941C-D1D2A4E13F76}" type="slidenum">
              <a:rPr lang="en-US" smtClean="0"/>
              <a:pPr eaLnBrk="1" hangingPunct="1"/>
              <a:t>5</a:t>
            </a:fld>
            <a:endParaRPr lang="en-US" smtClean="0"/>
          </a:p>
        </p:txBody>
      </p:sp>
      <p:sp>
        <p:nvSpPr>
          <p:cNvPr id="32771" name="Rectangle 2"/>
          <p:cNvSpPr>
            <a:spLocks noGrp="1" noRot="1" noChangeAspect="1" noChangeArrowheads="1" noTextEdit="1"/>
          </p:cNvSpPr>
          <p:nvPr>
            <p:ph type="sldImg"/>
          </p:nvPr>
        </p:nvSpPr>
        <p:spPr>
          <a:xfrm>
            <a:off x="1147763" y="687388"/>
            <a:ext cx="4567237" cy="3425825"/>
          </a:xfrm>
          <a:ln/>
        </p:spPr>
      </p:sp>
      <p:sp>
        <p:nvSpPr>
          <p:cNvPr id="327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2190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DA7804-A024-4078-92A2-B8EB00EE32AC}" type="slidenum">
              <a:rPr lang="en-US" smtClean="0"/>
              <a:pPr eaLnBrk="1" hangingPunct="1"/>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1290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A3E44444-E6C1-427F-ACD3-CF9794597039}" type="slidenum">
              <a:rPr lang="en-US" smtClean="0"/>
              <a:pPr eaLnBrk="1" hangingPunct="1"/>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6792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11160-197C-4099-BD79-7E64A7C30703}" type="slidenum">
              <a:rPr lang="en-US"/>
              <a:pPr/>
              <a:t>13</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87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55990C-78BC-4178-80B9-CF4833D90179}"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379003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5990C-78BC-4178-80B9-CF4833D90179}"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117272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5990C-78BC-4178-80B9-CF4833D90179}"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332829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5990C-78BC-4178-80B9-CF4833D90179}"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7847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5990C-78BC-4178-80B9-CF4833D90179}"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423639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55990C-78BC-4178-80B9-CF4833D90179}"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256035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5990C-78BC-4178-80B9-CF4833D90179}"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28886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5990C-78BC-4178-80B9-CF4833D90179}"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269275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5990C-78BC-4178-80B9-CF4833D90179}"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239879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5990C-78BC-4178-80B9-CF4833D90179}"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34180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5990C-78BC-4178-80B9-CF4833D90179}"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E100A4-D8A2-40BD-BD9E-9EEE7B6434A1}" type="slidenum">
              <a:rPr lang="en-US" smtClean="0"/>
              <a:t>‹#›</a:t>
            </a:fld>
            <a:endParaRPr lang="en-US"/>
          </a:p>
        </p:txBody>
      </p:sp>
    </p:spTree>
    <p:extLst>
      <p:ext uri="{BB962C8B-B14F-4D97-AF65-F5344CB8AC3E}">
        <p14:creationId xmlns:p14="http://schemas.microsoft.com/office/powerpoint/2010/main" val="29483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5990C-78BC-4178-80B9-CF4833D90179}"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00A4-D8A2-40BD-BD9E-9EEE7B6434A1}" type="slidenum">
              <a:rPr lang="en-US" smtClean="0"/>
              <a:t>‹#›</a:t>
            </a:fld>
            <a:endParaRPr lang="en-US"/>
          </a:p>
        </p:txBody>
      </p:sp>
    </p:spTree>
    <p:extLst>
      <p:ext uri="{BB962C8B-B14F-4D97-AF65-F5344CB8AC3E}">
        <p14:creationId xmlns:p14="http://schemas.microsoft.com/office/powerpoint/2010/main" val="278918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ackgarrett@gulfsafe.com" TargetMode="External"/><Relationship Id="rId4" Type="http://schemas.openxmlformats.org/officeDocument/2006/relationships/hyperlink" Target="http://www.gulfsaf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gulfmapreef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338"/>
            <a:ext cx="104394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p:cNvSpPr>
            <a:spLocks noGrp="1" noChangeArrowheads="1"/>
          </p:cNvSpPr>
          <p:nvPr>
            <p:ph type="ctrTitle"/>
          </p:nvPr>
        </p:nvSpPr>
        <p:spPr>
          <a:xfrm>
            <a:off x="457200" y="533400"/>
            <a:ext cx="8686800" cy="1470025"/>
          </a:xfrm>
          <a:noFill/>
        </p:spPr>
        <p:txBody>
          <a:bodyPr/>
          <a:lstStyle/>
          <a:p>
            <a:pPr eaLnBrk="1" hangingPunct="1"/>
            <a:r>
              <a:rPr lang="en-US" sz="4000" b="1" smtClean="0"/>
              <a:t>GulfSafe Notification System</a:t>
            </a:r>
          </a:p>
        </p:txBody>
      </p:sp>
      <p:sp>
        <p:nvSpPr>
          <p:cNvPr id="15366" name="Rectangle 6"/>
          <p:cNvSpPr>
            <a:spLocks noChangeArrowheads="1"/>
          </p:cNvSpPr>
          <p:nvPr/>
        </p:nvSpPr>
        <p:spPr bwMode="auto">
          <a:xfrm>
            <a:off x="990600" y="2286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dirty="0"/>
              <a:t>1-888-910-GULF</a:t>
            </a:r>
          </a:p>
          <a:p>
            <a:pPr>
              <a:spcBef>
                <a:spcPct val="20000"/>
              </a:spcBef>
            </a:pPr>
            <a:r>
              <a:rPr lang="en-US" sz="3600" b="1" dirty="0" smtClean="0">
                <a:solidFill>
                  <a:schemeClr val="accent2"/>
                </a:solidFill>
                <a:hlinkClick r:id="rId4"/>
              </a:rPr>
              <a:t>www.gulfsafe.com</a:t>
            </a:r>
            <a:endParaRPr lang="en-US" sz="3600" b="1" dirty="0" smtClean="0">
              <a:solidFill>
                <a:schemeClr val="accent2"/>
              </a:solidFill>
            </a:endParaRPr>
          </a:p>
          <a:p>
            <a:pPr>
              <a:spcBef>
                <a:spcPct val="20000"/>
              </a:spcBef>
            </a:pPr>
            <a:r>
              <a:rPr lang="en-US" sz="3600" b="1" dirty="0" smtClean="0">
                <a:solidFill>
                  <a:schemeClr val="accent2"/>
                </a:solidFill>
                <a:hlinkClick r:id="rId5"/>
              </a:rPr>
              <a:t>jackgarrett@gulfsafe.com</a:t>
            </a:r>
            <a:endParaRPr lang="en-US" sz="3600" b="1" dirty="0" smtClean="0">
              <a:solidFill>
                <a:schemeClr val="accent2"/>
              </a:solidFill>
            </a:endParaRPr>
          </a:p>
          <a:p>
            <a:pPr>
              <a:spcBef>
                <a:spcPct val="20000"/>
              </a:spcBef>
            </a:pPr>
            <a:endParaRPr lang="en-US" sz="3600" b="1" dirty="0">
              <a:solidFill>
                <a:schemeClr val="accent2"/>
              </a:solidFill>
            </a:endParaRPr>
          </a:p>
          <a:p>
            <a:pPr>
              <a:spcBef>
                <a:spcPct val="20000"/>
              </a:spcBef>
            </a:pPr>
            <a:endParaRPr lang="en-US" sz="3600" b="1" dirty="0">
              <a:solidFill>
                <a:srgbClr val="0066FF"/>
              </a:solidFill>
            </a:endParaRPr>
          </a:p>
        </p:txBody>
      </p:sp>
    </p:spTree>
    <p:extLst>
      <p:ext uri="{BB962C8B-B14F-4D97-AF65-F5344CB8AC3E}">
        <p14:creationId xmlns:p14="http://schemas.microsoft.com/office/powerpoint/2010/main" val="1341858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p:cTn id="7" dur="500" fill="hold"/>
                                        <p:tgtEl>
                                          <p:spTgt spid="153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3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6">
                                            <p:txEl>
                                              <p:pRg st="0" end="0"/>
                                            </p:txEl>
                                          </p:spTgt>
                                        </p:tgtEl>
                                      </p:cBhvr>
                                    </p:animEffect>
                                  </p:childTnLst>
                                </p:cTn>
                              </p:par>
                              <p:par>
                                <p:cTn id="12" presetID="10" presetClass="entr" presetSubtype="0" fill="hold" nodeType="withEffect">
                                  <p:stCondLst>
                                    <p:cond delay="0"/>
                                  </p:stCondLst>
                                  <p:iterate type="lt">
                                    <p:tmPct val="0"/>
                                  </p:iterate>
                                  <p:childTnLst>
                                    <p:set>
                                      <p:cBhvr>
                                        <p:cTn id="13" dur="1" fill="hold">
                                          <p:stCondLst>
                                            <p:cond delay="0"/>
                                          </p:stCondLst>
                                        </p:cTn>
                                        <p:tgtEl>
                                          <p:spTgt spid="15366">
                                            <p:txEl>
                                              <p:pRg st="1" end="1"/>
                                            </p:txEl>
                                          </p:spTgt>
                                        </p:tgtEl>
                                        <p:attrNameLst>
                                          <p:attrName>style.visibility</p:attrName>
                                        </p:attrNameLst>
                                      </p:cBhvr>
                                      <p:to>
                                        <p:strVal val="visible"/>
                                      </p:to>
                                    </p:set>
                                    <p:animEffect transition="in" filter="fade">
                                      <p:cBhvr>
                                        <p:cTn id="14" dur="2000"/>
                                        <p:tgtEl>
                                          <p:spTgt spid="15366">
                                            <p:txEl>
                                              <p:pRg st="1" end="1"/>
                                            </p:txEl>
                                          </p:spTgt>
                                        </p:tgtEl>
                                      </p:cBhvr>
                                    </p:animEffect>
                                  </p:childTnLst>
                                </p:cTn>
                              </p:par>
                              <p:par>
                                <p:cTn id="15" presetID="10" presetClass="entr" presetSubtype="0" fill="hold" nodeType="withEffect">
                                  <p:stCondLst>
                                    <p:cond delay="0"/>
                                  </p:stCondLst>
                                  <p:iterate type="lt">
                                    <p:tmPct val="0"/>
                                  </p:iterate>
                                  <p:childTnLst>
                                    <p:set>
                                      <p:cBhvr>
                                        <p:cTn id="16" dur="1" fill="hold">
                                          <p:stCondLst>
                                            <p:cond delay="0"/>
                                          </p:stCondLst>
                                        </p:cTn>
                                        <p:tgtEl>
                                          <p:spTgt spid="15366">
                                            <p:txEl>
                                              <p:pRg st="2" end="2"/>
                                            </p:txEl>
                                          </p:spTgt>
                                        </p:tgtEl>
                                        <p:attrNameLst>
                                          <p:attrName>style.visibility</p:attrName>
                                        </p:attrNameLst>
                                      </p:cBhvr>
                                      <p:to>
                                        <p:strVal val="visible"/>
                                      </p:to>
                                    </p:set>
                                    <p:animEffect transition="in" filter="fade">
                                      <p:cBhvr>
                                        <p:cTn id="17" dur="2000"/>
                                        <p:tgtEl>
                                          <p:spTgt spid="153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382000" cy="4678204"/>
          </a:xfrm>
          <a:prstGeom prst="rect">
            <a:avLst/>
          </a:prstGeom>
        </p:spPr>
        <p:txBody>
          <a:bodyPr wrap="square">
            <a:spAutoFit/>
          </a:bodyPr>
          <a:lstStyle/>
          <a:p>
            <a:r>
              <a:rPr lang="en-US" sz="2000" b="1" dirty="0"/>
              <a:t>4-20: Locating &amp; Marking in Navigable Waterways</a:t>
            </a:r>
          </a:p>
          <a:p>
            <a:r>
              <a:rPr lang="en-US" sz="2000" b="1" dirty="0"/>
              <a:t>A. Permanent Markers for Underwater Facilities</a:t>
            </a:r>
            <a:r>
              <a:rPr lang="en-US" sz="2000" dirty="0"/>
              <a:t>19</a:t>
            </a:r>
          </a:p>
          <a:p>
            <a:r>
              <a:rPr lang="en-US" sz="2000" b="1" dirty="0"/>
              <a:t>Practice Statement: </a:t>
            </a:r>
            <a:r>
              <a:rPr lang="en-US" sz="2000" dirty="0"/>
              <a:t>Permanent markers are placed as close </a:t>
            </a:r>
            <a:r>
              <a:rPr lang="en-US" sz="2000" dirty="0" smtClean="0"/>
              <a:t>as practical </a:t>
            </a:r>
            <a:r>
              <a:rPr lang="en-US" sz="2000" dirty="0"/>
              <a:t>at the entrance and exit point of facilities located </a:t>
            </a:r>
            <a:r>
              <a:rPr lang="en-US" sz="2000" dirty="0" smtClean="0"/>
              <a:t>underneath bodies </a:t>
            </a:r>
            <a:r>
              <a:rPr lang="en-US" sz="2000" dirty="0"/>
              <a:t>of water where facilities are at risk of being damaged. </a:t>
            </a:r>
            <a:r>
              <a:rPr lang="en-US" sz="2000" dirty="0" smtClean="0"/>
              <a:t>For natural </a:t>
            </a:r>
            <a:r>
              <a:rPr lang="en-US" sz="2000" dirty="0"/>
              <a:t>(and other) gas and hazardous liquids pipelines, </a:t>
            </a:r>
            <a:r>
              <a:rPr lang="en-US" sz="2000" dirty="0" smtClean="0"/>
              <a:t>these affected </a:t>
            </a:r>
            <a:r>
              <a:rPr lang="en-US" sz="2000" dirty="0"/>
              <a:t>bodies of waters are </a:t>
            </a:r>
            <a:r>
              <a:rPr lang="en-US" sz="2000" b="1" dirty="0">
                <a:solidFill>
                  <a:srgbClr val="FF0000"/>
                </a:solidFill>
              </a:rPr>
              <a:t>“commercially navigable waterways</a:t>
            </a:r>
            <a:r>
              <a:rPr lang="en-US" sz="2000" b="1" dirty="0" smtClean="0">
                <a:solidFill>
                  <a:srgbClr val="FF0000"/>
                </a:solidFill>
              </a:rPr>
              <a:t>”</a:t>
            </a:r>
            <a:r>
              <a:rPr lang="en-US" sz="2000" b="1" dirty="0" smtClean="0"/>
              <a:t> </a:t>
            </a:r>
            <a:r>
              <a:rPr lang="en-US" sz="2000" dirty="0" smtClean="0"/>
              <a:t>which </a:t>
            </a:r>
            <a:r>
              <a:rPr lang="en-US" sz="2000" dirty="0"/>
              <a:t>have been defined in the Code of Federal Regulations (CFR</a:t>
            </a:r>
            <a:r>
              <a:rPr lang="en-US" sz="2000" dirty="0" smtClean="0"/>
              <a:t>)</a:t>
            </a:r>
          </a:p>
          <a:p>
            <a:endParaRPr lang="en-US" sz="2000" dirty="0"/>
          </a:p>
          <a:p>
            <a:r>
              <a:rPr lang="en-US" sz="2000" dirty="0"/>
              <a:t>Practice Statements &amp; Description </a:t>
            </a:r>
            <a:r>
              <a:rPr lang="en-US" sz="2000" b="1" dirty="0"/>
              <a:t>35</a:t>
            </a:r>
          </a:p>
          <a:p>
            <a:r>
              <a:rPr lang="en-US" sz="2000" dirty="0"/>
              <a:t>20 TR-2004-04B: Amendment Approved by CGA Board on September 16, 2005.</a:t>
            </a:r>
          </a:p>
          <a:p>
            <a:r>
              <a:rPr lang="en-US" sz="2000" dirty="0"/>
              <a:t>21 TR-2008-02: Amendment Approved by CGA Board on March 3, 2010.</a:t>
            </a:r>
          </a:p>
          <a:p>
            <a:r>
              <a:rPr lang="en-US" sz="2000" dirty="0"/>
              <a:t>Paragraph 195.450 for hazardous liquids pipelines as “waterways</a:t>
            </a:r>
          </a:p>
          <a:p>
            <a:r>
              <a:rPr lang="en-US" sz="2000" dirty="0"/>
              <a:t>where a substantial likelihood of commercial navigation exists.”</a:t>
            </a:r>
          </a:p>
          <a:p>
            <a:endParaRPr lang="en-US" dirty="0"/>
          </a:p>
        </p:txBody>
      </p:sp>
    </p:spTree>
    <p:extLst>
      <p:ext uri="{BB962C8B-B14F-4D97-AF65-F5344CB8AC3E}">
        <p14:creationId xmlns:p14="http://schemas.microsoft.com/office/powerpoint/2010/main" val="172701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153400" cy="6186309"/>
          </a:xfrm>
          <a:prstGeom prst="rect">
            <a:avLst/>
          </a:prstGeom>
        </p:spPr>
        <p:txBody>
          <a:bodyPr wrap="square">
            <a:spAutoFit/>
          </a:bodyPr>
          <a:lstStyle/>
          <a:p>
            <a:r>
              <a:rPr lang="en-US" b="1" dirty="0" smtClean="0"/>
              <a:t>Practice Description: </a:t>
            </a:r>
            <a:r>
              <a:rPr lang="en-US" dirty="0" smtClean="0"/>
              <a:t>Markers are used by underwater facility owners (e.g. cable, telecommunication, electric, water, sewer and oil/gas pipelines, etc.) to indicate the presence of an underwater facility in the area. There are many excavating activities (e.g. dredging, bridge construction, anchors, directional boring and other activities) that can damage these underwater facilities. The proper placement and maintenance of visible permanent markers raises the awareness of these facilities and reduces the likelihood of damage. Markers for underwater facilities follow the local, state and federal laws and regulations. Facility type, name and contact number of the</a:t>
            </a:r>
          </a:p>
          <a:p>
            <a:r>
              <a:rPr lang="en-US" dirty="0" smtClean="0"/>
              <a:t>facility operator is included on markers for all facility types. In some cases the facility contact is the one call center. Markers include the words </a:t>
            </a:r>
            <a:r>
              <a:rPr lang="en-US" b="1" dirty="0" smtClean="0">
                <a:solidFill>
                  <a:srgbClr val="FF0000"/>
                </a:solidFill>
              </a:rPr>
              <a:t>“Do Not Anchor or Dredge” </a:t>
            </a:r>
            <a:r>
              <a:rPr lang="en-US" dirty="0" smtClean="0"/>
              <a:t>and/or applicable warning language.</a:t>
            </a:r>
          </a:p>
          <a:p>
            <a:r>
              <a:rPr lang="en-US" b="1" dirty="0" smtClean="0"/>
              <a:t>Benefits: </a:t>
            </a:r>
            <a:r>
              <a:rPr lang="en-US" dirty="0" smtClean="0"/>
              <a:t>By alerting excavators to the presence of underwater facilities, permanent shoreline markers provide additional protection to the excavators, facilities and the public.</a:t>
            </a:r>
          </a:p>
          <a:p>
            <a:r>
              <a:rPr lang="en-US" b="1" dirty="0" smtClean="0"/>
              <a:t>References: </a:t>
            </a:r>
            <a:r>
              <a:rPr lang="en-US" dirty="0" smtClean="0"/>
              <a:t>Tennessee Gas: 1995 Procedures, OPS: 49 CFR 192.707, Sunshine State One Call of Florida, State of California Code, State of Delaware Code, State of  Alabama Code, State of Mississippi Code</a:t>
            </a:r>
          </a:p>
          <a:p>
            <a:r>
              <a:rPr lang="en-US" b="1" dirty="0" smtClean="0"/>
              <a:t>B. Temporary Markers for Underwater Facilities</a:t>
            </a:r>
            <a:r>
              <a:rPr lang="en-US" dirty="0" smtClean="0"/>
              <a:t>20</a:t>
            </a:r>
          </a:p>
          <a:p>
            <a:r>
              <a:rPr lang="en-US" b="1" dirty="0" smtClean="0"/>
              <a:t>Practice Statement: </a:t>
            </a:r>
            <a:r>
              <a:rPr lang="en-US" dirty="0" smtClean="0"/>
              <a:t>Temporary markers are placed within the areas of proposed excavations as close as practical over facilities that are submerged in bodies of water where facilities are at risk of being damaged without impeding or creating additional hazards.</a:t>
            </a:r>
            <a:endParaRPr lang="en-US" dirty="0"/>
          </a:p>
        </p:txBody>
      </p:sp>
    </p:spTree>
    <p:extLst>
      <p:ext uri="{BB962C8B-B14F-4D97-AF65-F5344CB8AC3E}">
        <p14:creationId xmlns:p14="http://schemas.microsoft.com/office/powerpoint/2010/main" val="172701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838200"/>
            <a:ext cx="8382000" cy="5355312"/>
          </a:xfrm>
          <a:prstGeom prst="rect">
            <a:avLst/>
          </a:prstGeom>
        </p:spPr>
        <p:txBody>
          <a:bodyPr wrap="square">
            <a:spAutoFit/>
          </a:bodyPr>
          <a:lstStyle/>
          <a:p>
            <a:r>
              <a:rPr lang="en-US" b="1" dirty="0" smtClean="0"/>
              <a:t>Practice Description: </a:t>
            </a:r>
            <a:r>
              <a:rPr lang="en-US" dirty="0" smtClean="0"/>
              <a:t>The technology used to locate and mark the submerged facility is dependent upon the size of the facility, depth of water, material composition of the floor and the depth the facility is positioned in or on the floor of the body of water. Temporary markers such as buoys, poles or PVC markers are used by underwater</a:t>
            </a:r>
          </a:p>
          <a:p>
            <a:r>
              <a:rPr lang="en-US" dirty="0" smtClean="0"/>
              <a:t>facility owners to indicate the presence of an underwater facility in the area. At times these markers may be supplemented with mapping, GPS coordinates and/or fixed high bank marks. There are many excavating activities such as dredging, bridge construction,</a:t>
            </a:r>
          </a:p>
          <a:p>
            <a:r>
              <a:rPr lang="en-US" dirty="0" smtClean="0"/>
              <a:t>setting of anchors and directional boring that can damage underwater facilities. The proper placement of visible temporary markers raises the awareness of these facilities and reduces likelihood of damage. Communication between stakeholders is initiated through the one call center to reduce potential conflicts. It is critical for stakeholders to maintain communication throughout the excavation to ensure the safe and successful completion of the project. Placement and removal of temporary markers for underwater facilities follow the local, state and federal laws and regulations.</a:t>
            </a:r>
          </a:p>
          <a:p>
            <a:r>
              <a:rPr lang="en-US" b="1" dirty="0" smtClean="0"/>
              <a:t>Benefits: </a:t>
            </a:r>
            <a:r>
              <a:rPr lang="en-US" dirty="0" smtClean="0"/>
              <a:t>By alerting excavators to the presence of underwater facilities, temporary markers provide additional protection to excavators, facilities and the public.</a:t>
            </a:r>
          </a:p>
          <a:p>
            <a:r>
              <a:rPr lang="en-US" b="1" dirty="0" smtClean="0"/>
              <a:t>References: </a:t>
            </a:r>
            <a:r>
              <a:rPr lang="en-US" dirty="0" smtClean="0"/>
              <a:t>Sunshine State One Call of Florida, State of California</a:t>
            </a:r>
          </a:p>
          <a:p>
            <a:r>
              <a:rPr lang="en-US" dirty="0" smtClean="0"/>
              <a:t>Code, State of Delaware Code, State of Alabama Code, State of</a:t>
            </a:r>
          </a:p>
          <a:p>
            <a:r>
              <a:rPr lang="en-US" dirty="0" smtClean="0"/>
              <a:t>Mississippi Code</a:t>
            </a:r>
            <a:endParaRPr lang="en-US" dirty="0"/>
          </a:p>
        </p:txBody>
      </p:sp>
    </p:spTree>
    <p:extLst>
      <p:ext uri="{BB962C8B-B14F-4D97-AF65-F5344CB8AC3E}">
        <p14:creationId xmlns:p14="http://schemas.microsoft.com/office/powerpoint/2010/main" val="179117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5" name="Picture 5" descr="GS-WS-Intro-P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1603" name="Rectangle 3"/>
          <p:cNvSpPr>
            <a:spLocks noGrp="1" noChangeArrowheads="1"/>
          </p:cNvSpPr>
          <p:nvPr>
            <p:ph type="ctrTitle"/>
          </p:nvPr>
        </p:nvSpPr>
        <p:spPr>
          <a:xfrm>
            <a:off x="457200" y="228600"/>
            <a:ext cx="8424863" cy="1066800"/>
          </a:xfrm>
          <a:noFill/>
          <a:extLst>
            <a:ext uri="{909E8E84-426E-40DD-AFC4-6F175D3DCCD1}">
              <a14:hiddenFill xmlns:a14="http://schemas.microsoft.com/office/drawing/2010/main">
                <a:solidFill>
                  <a:schemeClr val="bg1"/>
                </a:solidFill>
              </a14:hiddenFill>
            </a:ext>
          </a:extLst>
        </p:spPr>
        <p:txBody>
          <a:bodyPr/>
          <a:lstStyle/>
          <a:p>
            <a:r>
              <a:rPr lang="en-US" b="1"/>
              <a:t>GulfSafe Notification System </a:t>
            </a:r>
          </a:p>
        </p:txBody>
      </p:sp>
      <p:sp>
        <p:nvSpPr>
          <p:cNvPr id="281607" name="Rectangle 7"/>
          <p:cNvSpPr>
            <a:spLocks noChangeArrowheads="1"/>
          </p:cNvSpPr>
          <p:nvPr/>
        </p:nvSpPr>
        <p:spPr bwMode="auto">
          <a:xfrm>
            <a:off x="263525" y="5407025"/>
            <a:ext cx="8424863"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a:solidFill>
                  <a:schemeClr val="tx2"/>
                </a:solidFill>
              </a:rPr>
              <a:t>Onshore 811</a:t>
            </a:r>
            <a:br>
              <a:rPr lang="en-US" sz="4400" b="1">
                <a:solidFill>
                  <a:schemeClr val="tx2"/>
                </a:solidFill>
              </a:rPr>
            </a:br>
            <a:r>
              <a:rPr lang="en-US" sz="4400" b="1">
                <a:solidFill>
                  <a:schemeClr val="tx2"/>
                </a:solidFill>
              </a:rPr>
              <a:t>Offshore GulfSafe.com</a:t>
            </a:r>
          </a:p>
        </p:txBody>
      </p:sp>
    </p:spTree>
    <p:extLst>
      <p:ext uri="{BB962C8B-B14F-4D97-AF65-F5344CB8AC3E}">
        <p14:creationId xmlns:p14="http://schemas.microsoft.com/office/powerpoint/2010/main" val="1887556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0" y="433388"/>
            <a:ext cx="8842375"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dirty="0">
                <a:effectLst>
                  <a:outerShdw blurRad="38100" dist="38100" dir="2700000" algn="tl">
                    <a:srgbClr val="FFFFFF"/>
                  </a:outerShdw>
                </a:effectLst>
                <a:latin typeface="Arial" charset="0"/>
              </a:rPr>
              <a:t>Coastal and Marine Third Party</a:t>
            </a:r>
          </a:p>
          <a:p>
            <a:pPr>
              <a:spcBef>
                <a:spcPct val="50000"/>
              </a:spcBef>
              <a:defRPr/>
            </a:pPr>
            <a:r>
              <a:rPr lang="en-US" sz="3200" dirty="0">
                <a:effectLst>
                  <a:outerShdw blurRad="38100" dist="38100" dir="2700000" algn="tl">
                    <a:srgbClr val="FFFFFF"/>
                  </a:outerShdw>
                </a:effectLst>
                <a:latin typeface="Arial" charset="0"/>
              </a:rPr>
              <a:t> Damage Incident DATA</a:t>
            </a:r>
          </a:p>
          <a:p>
            <a:pPr>
              <a:spcBef>
                <a:spcPct val="50000"/>
              </a:spcBef>
              <a:defRPr/>
            </a:pPr>
            <a:r>
              <a:rPr lang="en-US" sz="2000" dirty="0">
                <a:latin typeface="Arial" charset="0"/>
                <a:cs typeface="Times New Roman" pitchFamily="18" charset="0"/>
              </a:rPr>
              <a:t>    </a:t>
            </a:r>
            <a:r>
              <a:rPr lang="en-US" dirty="0">
                <a:latin typeface="Arial" charset="0"/>
                <a:cs typeface="Times New Roman" pitchFamily="18" charset="0"/>
              </a:rPr>
              <a:t>The data below was compiled from PHMSA, Minerals Management Service, United States Coast Guard and the National Transportation Safety Board.</a:t>
            </a:r>
          </a:p>
          <a:p>
            <a:pPr>
              <a:spcBef>
                <a:spcPct val="50000"/>
              </a:spcBef>
              <a:defRPr/>
            </a:pPr>
            <a:endParaRPr lang="en-US" sz="2000" dirty="0">
              <a:latin typeface="Arial" charset="0"/>
            </a:endParaRPr>
          </a:p>
          <a:p>
            <a:pPr>
              <a:spcBef>
                <a:spcPct val="50000"/>
              </a:spcBef>
              <a:defRPr/>
            </a:pPr>
            <a:r>
              <a:rPr lang="en-US" sz="2400" dirty="0">
                <a:effectLst>
                  <a:outerShdw blurRad="38100" dist="38100" dir="2700000" algn="tl">
                    <a:srgbClr val="FFFFFF"/>
                  </a:outerShdw>
                </a:effectLst>
                <a:latin typeface="Arial" charset="0"/>
              </a:rPr>
              <a:t>                  </a:t>
            </a:r>
          </a:p>
        </p:txBody>
      </p:sp>
      <p:grpSp>
        <p:nvGrpSpPr>
          <p:cNvPr id="13315" name="Group 36"/>
          <p:cNvGrpSpPr>
            <a:grpSpLocks/>
          </p:cNvGrpSpPr>
          <p:nvPr/>
        </p:nvGrpSpPr>
        <p:grpSpPr bwMode="auto">
          <a:xfrm>
            <a:off x="325438" y="2740025"/>
            <a:ext cx="8547100" cy="3570288"/>
            <a:chOff x="0" y="0"/>
            <a:chExt cx="2056" cy="2934"/>
          </a:xfrm>
        </p:grpSpPr>
        <p:grpSp>
          <p:nvGrpSpPr>
            <p:cNvPr id="13316" name="Group 15"/>
            <p:cNvGrpSpPr>
              <a:grpSpLocks/>
            </p:cNvGrpSpPr>
            <p:nvPr/>
          </p:nvGrpSpPr>
          <p:grpSpPr bwMode="auto">
            <a:xfrm>
              <a:off x="0" y="0"/>
              <a:ext cx="2056" cy="556"/>
              <a:chOff x="0" y="0"/>
              <a:chExt cx="2056" cy="556"/>
            </a:xfrm>
          </p:grpSpPr>
          <p:sp>
            <p:nvSpPr>
              <p:cNvPr id="13347" name="Rectangle 3"/>
              <p:cNvSpPr>
                <a:spLocks noChangeArrowheads="1"/>
              </p:cNvSpPr>
              <p:nvPr/>
            </p:nvSpPr>
            <p:spPr bwMode="auto">
              <a:xfrm>
                <a:off x="43" y="0"/>
                <a:ext cx="197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u="sng">
                    <a:solidFill>
                      <a:srgbClr val="000000"/>
                    </a:solidFill>
                    <a:cs typeface="Times New Roman" pitchFamily="18" charset="0"/>
                  </a:rPr>
                  <a:t>Interactions between Vessels /  Anchors / Pipelines (1987 - 2007)</a:t>
                </a:r>
              </a:p>
              <a:p>
                <a:pPr eaLnBrk="0" hangingPunct="0"/>
                <a:endParaRPr lang="en-US" sz="2200" u="sng"/>
              </a:p>
            </p:txBody>
          </p:sp>
          <p:sp>
            <p:nvSpPr>
              <p:cNvPr id="13348" name="Rectangle 14"/>
              <p:cNvSpPr>
                <a:spLocks noChangeArrowheads="1"/>
              </p:cNvSpPr>
              <p:nvPr/>
            </p:nvSpPr>
            <p:spPr bwMode="auto">
              <a:xfrm>
                <a:off x="0" y="0"/>
                <a:ext cx="2056"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7" name="Group 17"/>
            <p:cNvGrpSpPr>
              <a:grpSpLocks/>
            </p:cNvGrpSpPr>
            <p:nvPr/>
          </p:nvGrpSpPr>
          <p:grpSpPr bwMode="auto">
            <a:xfrm>
              <a:off x="0" y="556"/>
              <a:ext cx="1350" cy="422"/>
              <a:chOff x="0" y="556"/>
              <a:chExt cx="1350" cy="422"/>
            </a:xfrm>
          </p:grpSpPr>
          <p:sp>
            <p:nvSpPr>
              <p:cNvPr id="13345" name="Rectangle 4"/>
              <p:cNvSpPr>
                <a:spLocks noChangeArrowheads="1"/>
              </p:cNvSpPr>
              <p:nvPr/>
            </p:nvSpPr>
            <p:spPr bwMode="auto">
              <a:xfrm>
                <a:off x="43" y="556"/>
                <a:ext cx="12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2400">
                    <a:solidFill>
                      <a:srgbClr val="000000"/>
                    </a:solidFill>
                    <a:cs typeface="Times New Roman" pitchFamily="18" charset="0"/>
                  </a:rPr>
                  <a:t>Pipeline Strikes Reported</a:t>
                </a:r>
                <a:endParaRPr lang="en-US" sz="2400">
                  <a:cs typeface="Times New Roman" pitchFamily="18" charset="0"/>
                </a:endParaRPr>
              </a:p>
              <a:p>
                <a:pPr eaLnBrk="0" hangingPunct="0"/>
                <a:endParaRPr lang="en-US" sz="2400"/>
              </a:p>
            </p:txBody>
          </p:sp>
          <p:sp>
            <p:nvSpPr>
              <p:cNvPr id="13346" name="Rectangle 16"/>
              <p:cNvSpPr>
                <a:spLocks noChangeArrowheads="1"/>
              </p:cNvSpPr>
              <p:nvPr/>
            </p:nvSpPr>
            <p:spPr bwMode="auto">
              <a:xfrm>
                <a:off x="0" y="556"/>
                <a:ext cx="135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8" name="Group 19"/>
            <p:cNvGrpSpPr>
              <a:grpSpLocks/>
            </p:cNvGrpSpPr>
            <p:nvPr/>
          </p:nvGrpSpPr>
          <p:grpSpPr bwMode="auto">
            <a:xfrm>
              <a:off x="1350" y="556"/>
              <a:ext cx="706" cy="422"/>
              <a:chOff x="1350" y="556"/>
              <a:chExt cx="706" cy="422"/>
            </a:xfrm>
          </p:grpSpPr>
          <p:sp>
            <p:nvSpPr>
              <p:cNvPr id="13343" name="Rectangle 5"/>
              <p:cNvSpPr>
                <a:spLocks noChangeArrowheads="1"/>
              </p:cNvSpPr>
              <p:nvPr/>
            </p:nvSpPr>
            <p:spPr bwMode="auto">
              <a:xfrm>
                <a:off x="1393" y="556"/>
                <a:ext cx="62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2000">
                    <a:solidFill>
                      <a:srgbClr val="000000"/>
                    </a:solidFill>
                    <a:cs typeface="Times New Roman" pitchFamily="18" charset="0"/>
                  </a:rPr>
                  <a:t>118</a:t>
                </a:r>
                <a:endParaRPr lang="en-US" sz="2000">
                  <a:cs typeface="Times New Roman" pitchFamily="18" charset="0"/>
                </a:endParaRPr>
              </a:p>
              <a:p>
                <a:pPr algn="r" eaLnBrk="0" hangingPunct="0"/>
                <a:endParaRPr lang="en-US" sz="2000"/>
              </a:p>
            </p:txBody>
          </p:sp>
          <p:sp>
            <p:nvSpPr>
              <p:cNvPr id="13344" name="Rectangle 18"/>
              <p:cNvSpPr>
                <a:spLocks noChangeArrowheads="1"/>
              </p:cNvSpPr>
              <p:nvPr/>
            </p:nvSpPr>
            <p:spPr bwMode="auto">
              <a:xfrm>
                <a:off x="1350" y="556"/>
                <a:ext cx="70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19" name="Group 21"/>
            <p:cNvGrpSpPr>
              <a:grpSpLocks/>
            </p:cNvGrpSpPr>
            <p:nvPr/>
          </p:nvGrpSpPr>
          <p:grpSpPr bwMode="auto">
            <a:xfrm>
              <a:off x="0" y="978"/>
              <a:ext cx="1350" cy="422"/>
              <a:chOff x="0" y="978"/>
              <a:chExt cx="1350" cy="422"/>
            </a:xfrm>
          </p:grpSpPr>
          <p:sp>
            <p:nvSpPr>
              <p:cNvPr id="13341" name="Rectangle 6"/>
              <p:cNvSpPr>
                <a:spLocks noChangeArrowheads="1"/>
              </p:cNvSpPr>
              <p:nvPr/>
            </p:nvSpPr>
            <p:spPr bwMode="auto">
              <a:xfrm>
                <a:off x="43" y="978"/>
                <a:ext cx="12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2400" u="sng">
                    <a:cs typeface="Times New Roman" pitchFamily="18" charset="0"/>
                  </a:rPr>
                  <a:t>Fatalities</a:t>
                </a:r>
                <a:r>
                  <a:rPr lang="en-US" sz="2400">
                    <a:solidFill>
                      <a:srgbClr val="FF0000"/>
                    </a:solidFill>
                    <a:cs typeface="Times New Roman" pitchFamily="18" charset="0"/>
                  </a:rPr>
                  <a:t> </a:t>
                </a:r>
              </a:p>
              <a:p>
                <a:pPr eaLnBrk="0" hangingPunct="0"/>
                <a:endParaRPr lang="en-US" sz="2400"/>
              </a:p>
            </p:txBody>
          </p:sp>
          <p:sp>
            <p:nvSpPr>
              <p:cNvPr id="13342" name="Rectangle 20"/>
              <p:cNvSpPr>
                <a:spLocks noChangeArrowheads="1"/>
              </p:cNvSpPr>
              <p:nvPr/>
            </p:nvSpPr>
            <p:spPr bwMode="auto">
              <a:xfrm>
                <a:off x="0" y="978"/>
                <a:ext cx="135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0" name="Group 23"/>
            <p:cNvGrpSpPr>
              <a:grpSpLocks/>
            </p:cNvGrpSpPr>
            <p:nvPr/>
          </p:nvGrpSpPr>
          <p:grpSpPr bwMode="auto">
            <a:xfrm>
              <a:off x="1350" y="978"/>
              <a:ext cx="706" cy="422"/>
              <a:chOff x="1350" y="978"/>
              <a:chExt cx="706" cy="422"/>
            </a:xfrm>
          </p:grpSpPr>
          <p:sp>
            <p:nvSpPr>
              <p:cNvPr id="13339" name="Rectangle 7"/>
              <p:cNvSpPr>
                <a:spLocks noChangeArrowheads="1"/>
              </p:cNvSpPr>
              <p:nvPr/>
            </p:nvSpPr>
            <p:spPr bwMode="auto">
              <a:xfrm>
                <a:off x="1393" y="978"/>
                <a:ext cx="62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2000">
                    <a:solidFill>
                      <a:srgbClr val="000000"/>
                    </a:solidFill>
                    <a:cs typeface="Times New Roman" pitchFamily="18" charset="0"/>
                  </a:rPr>
                  <a:t>25</a:t>
                </a:r>
                <a:endParaRPr lang="en-US" sz="2000">
                  <a:cs typeface="Times New Roman" pitchFamily="18" charset="0"/>
                </a:endParaRPr>
              </a:p>
              <a:p>
                <a:pPr algn="r" eaLnBrk="0" hangingPunct="0"/>
                <a:endParaRPr lang="en-US" sz="2400"/>
              </a:p>
            </p:txBody>
          </p:sp>
          <p:sp>
            <p:nvSpPr>
              <p:cNvPr id="13340" name="Rectangle 22"/>
              <p:cNvSpPr>
                <a:spLocks noChangeArrowheads="1"/>
              </p:cNvSpPr>
              <p:nvPr/>
            </p:nvSpPr>
            <p:spPr bwMode="auto">
              <a:xfrm>
                <a:off x="1350" y="978"/>
                <a:ext cx="70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1" name="Group 25"/>
            <p:cNvGrpSpPr>
              <a:grpSpLocks/>
            </p:cNvGrpSpPr>
            <p:nvPr/>
          </p:nvGrpSpPr>
          <p:grpSpPr bwMode="auto">
            <a:xfrm>
              <a:off x="0" y="1400"/>
              <a:ext cx="1350" cy="422"/>
              <a:chOff x="0" y="1400"/>
              <a:chExt cx="1350" cy="422"/>
            </a:xfrm>
          </p:grpSpPr>
          <p:sp>
            <p:nvSpPr>
              <p:cNvPr id="13337" name="Rectangle 8"/>
              <p:cNvSpPr>
                <a:spLocks noChangeArrowheads="1"/>
              </p:cNvSpPr>
              <p:nvPr/>
            </p:nvSpPr>
            <p:spPr bwMode="auto">
              <a:xfrm>
                <a:off x="43" y="1400"/>
                <a:ext cx="1264"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2000">
                    <a:solidFill>
                      <a:srgbClr val="000000"/>
                    </a:solidFill>
                    <a:cs typeface="Times New Roman" pitchFamily="18" charset="0"/>
                  </a:rPr>
                  <a:t> Injuries</a:t>
                </a:r>
                <a:endParaRPr lang="en-US" sz="2000">
                  <a:cs typeface="Times New Roman" pitchFamily="18" charset="0"/>
                </a:endParaRPr>
              </a:p>
              <a:p>
                <a:pPr eaLnBrk="0" hangingPunct="0"/>
                <a:endParaRPr lang="en-US" sz="2000"/>
              </a:p>
            </p:txBody>
          </p:sp>
          <p:sp>
            <p:nvSpPr>
              <p:cNvPr id="13338" name="Rectangle 24"/>
              <p:cNvSpPr>
                <a:spLocks noChangeArrowheads="1"/>
              </p:cNvSpPr>
              <p:nvPr/>
            </p:nvSpPr>
            <p:spPr bwMode="auto">
              <a:xfrm>
                <a:off x="0" y="1400"/>
                <a:ext cx="135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2" name="Group 27"/>
            <p:cNvGrpSpPr>
              <a:grpSpLocks/>
            </p:cNvGrpSpPr>
            <p:nvPr/>
          </p:nvGrpSpPr>
          <p:grpSpPr bwMode="auto">
            <a:xfrm>
              <a:off x="1350" y="1400"/>
              <a:ext cx="706" cy="422"/>
              <a:chOff x="1350" y="1400"/>
              <a:chExt cx="706" cy="422"/>
            </a:xfrm>
          </p:grpSpPr>
          <p:sp>
            <p:nvSpPr>
              <p:cNvPr id="13335" name="Rectangle 9"/>
              <p:cNvSpPr>
                <a:spLocks noChangeArrowheads="1"/>
              </p:cNvSpPr>
              <p:nvPr/>
            </p:nvSpPr>
            <p:spPr bwMode="auto">
              <a:xfrm>
                <a:off x="1393" y="1400"/>
                <a:ext cx="620"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2000">
                    <a:solidFill>
                      <a:srgbClr val="000000"/>
                    </a:solidFill>
                    <a:cs typeface="Times New Roman" pitchFamily="18" charset="0"/>
                  </a:rPr>
                  <a:t>17</a:t>
                </a:r>
                <a:endParaRPr lang="en-US" sz="2000">
                  <a:cs typeface="Times New Roman" pitchFamily="18" charset="0"/>
                </a:endParaRPr>
              </a:p>
              <a:p>
                <a:pPr algn="r" eaLnBrk="0" hangingPunct="0"/>
                <a:endParaRPr lang="en-US" sz="2400"/>
              </a:p>
            </p:txBody>
          </p:sp>
          <p:sp>
            <p:nvSpPr>
              <p:cNvPr id="13336" name="Rectangle 26"/>
              <p:cNvSpPr>
                <a:spLocks noChangeArrowheads="1"/>
              </p:cNvSpPr>
              <p:nvPr/>
            </p:nvSpPr>
            <p:spPr bwMode="auto">
              <a:xfrm>
                <a:off x="1350" y="1400"/>
                <a:ext cx="706"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3" name="Group 29"/>
            <p:cNvGrpSpPr>
              <a:grpSpLocks/>
            </p:cNvGrpSpPr>
            <p:nvPr/>
          </p:nvGrpSpPr>
          <p:grpSpPr bwMode="auto">
            <a:xfrm>
              <a:off x="0" y="1822"/>
              <a:ext cx="1350" cy="556"/>
              <a:chOff x="0" y="1822"/>
              <a:chExt cx="1350" cy="556"/>
            </a:xfrm>
          </p:grpSpPr>
          <p:sp>
            <p:nvSpPr>
              <p:cNvPr id="13333" name="Rectangle 10"/>
              <p:cNvSpPr>
                <a:spLocks noChangeArrowheads="1"/>
              </p:cNvSpPr>
              <p:nvPr/>
            </p:nvSpPr>
            <p:spPr bwMode="auto">
              <a:xfrm>
                <a:off x="43" y="1822"/>
                <a:ext cx="126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2000">
                    <a:solidFill>
                      <a:srgbClr val="000000"/>
                    </a:solidFill>
                    <a:cs typeface="Times New Roman" pitchFamily="18" charset="0"/>
                  </a:rPr>
                  <a:t>Environmental Impact  from Pipelines Spills</a:t>
                </a:r>
                <a:r>
                  <a:rPr lang="en-US" sz="1400">
                    <a:solidFill>
                      <a:srgbClr val="000000"/>
                    </a:solidFill>
                    <a:cs typeface="Times New Roman" pitchFamily="18" charset="0"/>
                  </a:rPr>
                  <a:t>  </a:t>
                </a:r>
                <a:endParaRPr lang="en-US" sz="1200">
                  <a:cs typeface="Times New Roman" pitchFamily="18" charset="0"/>
                </a:endParaRPr>
              </a:p>
              <a:p>
                <a:pPr eaLnBrk="0" hangingPunct="0"/>
                <a:endParaRPr lang="en-US" sz="2400"/>
              </a:p>
            </p:txBody>
          </p:sp>
          <p:sp>
            <p:nvSpPr>
              <p:cNvPr id="13334" name="Rectangle 28"/>
              <p:cNvSpPr>
                <a:spLocks noChangeArrowheads="1"/>
              </p:cNvSpPr>
              <p:nvPr/>
            </p:nvSpPr>
            <p:spPr bwMode="auto">
              <a:xfrm>
                <a:off x="0" y="1822"/>
                <a:ext cx="135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4" name="Group 31"/>
            <p:cNvGrpSpPr>
              <a:grpSpLocks/>
            </p:cNvGrpSpPr>
            <p:nvPr/>
          </p:nvGrpSpPr>
          <p:grpSpPr bwMode="auto">
            <a:xfrm>
              <a:off x="1350" y="1822"/>
              <a:ext cx="706" cy="556"/>
              <a:chOff x="1350" y="1822"/>
              <a:chExt cx="706" cy="556"/>
            </a:xfrm>
          </p:grpSpPr>
          <p:sp>
            <p:nvSpPr>
              <p:cNvPr id="13331" name="Rectangle 11"/>
              <p:cNvSpPr>
                <a:spLocks noChangeArrowheads="1"/>
              </p:cNvSpPr>
              <p:nvPr/>
            </p:nvSpPr>
            <p:spPr bwMode="auto">
              <a:xfrm>
                <a:off x="1393" y="1822"/>
                <a:ext cx="62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2000">
                    <a:solidFill>
                      <a:srgbClr val="000000"/>
                    </a:solidFill>
                    <a:cs typeface="Times New Roman" pitchFamily="18" charset="0"/>
                  </a:rPr>
                  <a:t>100,000 bbls</a:t>
                </a:r>
                <a:r>
                  <a:rPr lang="en-US" sz="1400">
                    <a:solidFill>
                      <a:srgbClr val="000000"/>
                    </a:solidFill>
                    <a:cs typeface="Times New Roman" pitchFamily="18" charset="0"/>
                  </a:rPr>
                  <a:t> </a:t>
                </a:r>
                <a:endParaRPr lang="en-US" sz="1200">
                  <a:cs typeface="Times New Roman" pitchFamily="18" charset="0"/>
                </a:endParaRPr>
              </a:p>
              <a:p>
                <a:pPr algn="r" eaLnBrk="0" hangingPunct="0"/>
                <a:endParaRPr lang="en-US" sz="2400"/>
              </a:p>
            </p:txBody>
          </p:sp>
          <p:sp>
            <p:nvSpPr>
              <p:cNvPr id="13332" name="Rectangle 30"/>
              <p:cNvSpPr>
                <a:spLocks noChangeArrowheads="1"/>
              </p:cNvSpPr>
              <p:nvPr/>
            </p:nvSpPr>
            <p:spPr bwMode="auto">
              <a:xfrm>
                <a:off x="1350" y="1822"/>
                <a:ext cx="706"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5" name="Group 33"/>
            <p:cNvGrpSpPr>
              <a:grpSpLocks/>
            </p:cNvGrpSpPr>
            <p:nvPr/>
          </p:nvGrpSpPr>
          <p:grpSpPr bwMode="auto">
            <a:xfrm>
              <a:off x="0" y="2378"/>
              <a:ext cx="1350" cy="556"/>
              <a:chOff x="0" y="2378"/>
              <a:chExt cx="1350" cy="556"/>
            </a:xfrm>
          </p:grpSpPr>
          <p:sp>
            <p:nvSpPr>
              <p:cNvPr id="13329" name="Rectangle 12"/>
              <p:cNvSpPr>
                <a:spLocks noChangeArrowheads="1"/>
              </p:cNvSpPr>
              <p:nvPr/>
            </p:nvSpPr>
            <p:spPr bwMode="auto">
              <a:xfrm>
                <a:off x="43" y="2378"/>
                <a:ext cx="1264"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2000">
                    <a:solidFill>
                      <a:srgbClr val="000000"/>
                    </a:solidFill>
                    <a:cs typeface="Times New Roman" pitchFamily="18" charset="0"/>
                  </a:rPr>
                  <a:t>Property Damage to Regulated</a:t>
                </a:r>
                <a:endParaRPr lang="en-US" sz="2000">
                  <a:cs typeface="Times New Roman" pitchFamily="18" charset="0"/>
                </a:endParaRPr>
              </a:p>
              <a:p>
                <a:pPr eaLnBrk="0" hangingPunct="0"/>
                <a:endParaRPr lang="en-US" sz="2400"/>
              </a:p>
            </p:txBody>
          </p:sp>
          <p:sp>
            <p:nvSpPr>
              <p:cNvPr id="13330" name="Rectangle 32"/>
              <p:cNvSpPr>
                <a:spLocks noChangeArrowheads="1"/>
              </p:cNvSpPr>
              <p:nvPr/>
            </p:nvSpPr>
            <p:spPr bwMode="auto">
              <a:xfrm>
                <a:off x="0" y="2378"/>
                <a:ext cx="135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26" name="Group 35"/>
            <p:cNvGrpSpPr>
              <a:grpSpLocks/>
            </p:cNvGrpSpPr>
            <p:nvPr/>
          </p:nvGrpSpPr>
          <p:grpSpPr bwMode="auto">
            <a:xfrm>
              <a:off x="1350" y="2378"/>
              <a:ext cx="706" cy="556"/>
              <a:chOff x="1350" y="2378"/>
              <a:chExt cx="706" cy="556"/>
            </a:xfrm>
          </p:grpSpPr>
          <p:sp>
            <p:nvSpPr>
              <p:cNvPr id="13327" name="Rectangle 13"/>
              <p:cNvSpPr>
                <a:spLocks noChangeArrowheads="1"/>
              </p:cNvSpPr>
              <p:nvPr/>
            </p:nvSpPr>
            <p:spPr bwMode="auto">
              <a:xfrm>
                <a:off x="1393" y="2378"/>
                <a:ext cx="620"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2000">
                    <a:solidFill>
                      <a:srgbClr val="000000"/>
                    </a:solidFill>
                    <a:cs typeface="Times New Roman" pitchFamily="18" charset="0"/>
                  </a:rPr>
                  <a:t>$100,000,000</a:t>
                </a:r>
                <a:endParaRPr lang="en-US" sz="2000">
                  <a:cs typeface="Times New Roman" pitchFamily="18" charset="0"/>
                </a:endParaRPr>
              </a:p>
              <a:p>
                <a:pPr algn="r" eaLnBrk="0" hangingPunct="0"/>
                <a:endParaRPr lang="en-US" sz="2400"/>
              </a:p>
            </p:txBody>
          </p:sp>
          <p:sp>
            <p:nvSpPr>
              <p:cNvPr id="13328" name="Rectangle 34"/>
              <p:cNvSpPr>
                <a:spLocks noChangeArrowheads="1"/>
              </p:cNvSpPr>
              <p:nvPr/>
            </p:nvSpPr>
            <p:spPr bwMode="auto">
              <a:xfrm>
                <a:off x="1350" y="2378"/>
                <a:ext cx="706"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a:solidFill>
                      <a:srgbClr val="A0A0A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37063567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0658"/>
                                        </p:tgtEl>
                                        <p:attrNameLst>
                                          <p:attrName>style.visibility</p:attrName>
                                        </p:attrNameLst>
                                      </p:cBhvr>
                                      <p:to>
                                        <p:strVal val="visible"/>
                                      </p:to>
                                    </p:set>
                                    <p:anim calcmode="lin" valueType="num">
                                      <p:cBhvr additive="base">
                                        <p:cTn id="7" dur="500" fill="hold"/>
                                        <p:tgtEl>
                                          <p:spTgt spid="710658"/>
                                        </p:tgtEl>
                                        <p:attrNameLst>
                                          <p:attrName>ppt_x</p:attrName>
                                        </p:attrNameLst>
                                      </p:cBhvr>
                                      <p:tavLst>
                                        <p:tav tm="0">
                                          <p:val>
                                            <p:strVal val="#ppt_x"/>
                                          </p:val>
                                        </p:tav>
                                        <p:tav tm="100000">
                                          <p:val>
                                            <p:strVal val="#ppt_x"/>
                                          </p:val>
                                        </p:tav>
                                      </p:tavLst>
                                    </p:anim>
                                    <p:anim calcmode="lin" valueType="num">
                                      <p:cBhvr additive="base">
                                        <p:cTn id="8" dur="500" fill="hold"/>
                                        <p:tgtEl>
                                          <p:spTgt spid="7106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undersea-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852488" y="1576388"/>
            <a:ext cx="7735887" cy="4278312"/>
          </a:xfrm>
        </p:spPr>
        <p:txBody>
          <a:bodyPr/>
          <a:lstStyle/>
          <a:p>
            <a:pPr algn="l" eaLnBrk="1" hangingPunct="1">
              <a:buFont typeface="Wingdings" pitchFamily="2" charset="2"/>
              <a:buChar char="§"/>
            </a:pPr>
            <a:r>
              <a:rPr lang="en-US" smtClean="0">
                <a:solidFill>
                  <a:schemeClr val="bg1"/>
                </a:solidFill>
              </a:rPr>
              <a:t>Over 4,000 platforms</a:t>
            </a:r>
          </a:p>
          <a:p>
            <a:pPr algn="l" eaLnBrk="1" hangingPunct="1">
              <a:buFont typeface="Wingdings" pitchFamily="2" charset="2"/>
              <a:buChar char="§"/>
            </a:pPr>
            <a:r>
              <a:rPr lang="en-US" smtClean="0">
                <a:solidFill>
                  <a:schemeClr val="bg1"/>
                </a:solidFill>
              </a:rPr>
              <a:t>Over 33,000 active wells</a:t>
            </a:r>
          </a:p>
          <a:p>
            <a:pPr algn="l" eaLnBrk="1" hangingPunct="1">
              <a:buFont typeface="Wingdings" pitchFamily="2" charset="2"/>
              <a:buChar char="§"/>
            </a:pPr>
            <a:r>
              <a:rPr lang="en-US" smtClean="0">
                <a:solidFill>
                  <a:schemeClr val="bg1"/>
                </a:solidFill>
              </a:rPr>
              <a:t>Over 35,000 miles of pipeline</a:t>
            </a:r>
          </a:p>
          <a:p>
            <a:pPr algn="l" eaLnBrk="1" hangingPunct="1">
              <a:buFont typeface="Wingdings" pitchFamily="2" charset="2"/>
              <a:buChar char="§"/>
            </a:pPr>
            <a:r>
              <a:rPr lang="en-US" smtClean="0">
                <a:solidFill>
                  <a:schemeClr val="bg1"/>
                </a:solidFill>
              </a:rPr>
              <a:t>Thousands of miles of fiber optic network</a:t>
            </a:r>
          </a:p>
          <a:p>
            <a:pPr algn="l" eaLnBrk="1" hangingPunct="1">
              <a:buFont typeface="Wingdings" pitchFamily="2" charset="2"/>
              <a:buChar char="§"/>
            </a:pPr>
            <a:r>
              <a:rPr lang="en-US" smtClean="0">
                <a:solidFill>
                  <a:schemeClr val="bg1"/>
                </a:solidFill>
              </a:rPr>
              <a:t>International telecommunications</a:t>
            </a:r>
          </a:p>
          <a:p>
            <a:pPr algn="l" eaLnBrk="1" hangingPunct="1">
              <a:buFont typeface="Wingdings" pitchFamily="2" charset="2"/>
              <a:buChar char="§"/>
            </a:pPr>
            <a:r>
              <a:rPr lang="en-US" smtClean="0">
                <a:solidFill>
                  <a:schemeClr val="bg1"/>
                </a:solidFill>
              </a:rPr>
              <a:t>Sewer and water for near shore Islands</a:t>
            </a:r>
          </a:p>
          <a:p>
            <a:pPr algn="l" eaLnBrk="1" hangingPunct="1">
              <a:buFont typeface="Wingdings" pitchFamily="2" charset="2"/>
              <a:buNone/>
            </a:pPr>
            <a:endParaRPr lang="en-US" smtClean="0">
              <a:solidFill>
                <a:schemeClr val="bg1"/>
              </a:solidFill>
            </a:endParaRPr>
          </a:p>
          <a:p>
            <a:pPr lvl="1" algn="l" eaLnBrk="1" hangingPunct="1">
              <a:buFont typeface="Wingdings" pitchFamily="2" charset="2"/>
              <a:buChar char="§"/>
            </a:pPr>
            <a:endParaRPr lang="en-US" smtClean="0">
              <a:solidFill>
                <a:schemeClr val="bg1"/>
              </a:solidFill>
            </a:endParaRPr>
          </a:p>
        </p:txBody>
      </p:sp>
      <p:sp>
        <p:nvSpPr>
          <p:cNvPr id="4100" name="Rectangle 4"/>
          <p:cNvSpPr>
            <a:spLocks noChangeArrowheads="1"/>
          </p:cNvSpPr>
          <p:nvPr/>
        </p:nvSpPr>
        <p:spPr bwMode="auto">
          <a:xfrm>
            <a:off x="457200" y="533400"/>
            <a:ext cx="84185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a:solidFill>
                  <a:schemeClr val="bg1"/>
                </a:solidFill>
              </a:rPr>
              <a:t>Gulf of Mexico</a:t>
            </a:r>
          </a:p>
        </p:txBody>
      </p:sp>
    </p:spTree>
    <p:extLst>
      <p:ext uri="{BB962C8B-B14F-4D97-AF65-F5344CB8AC3E}">
        <p14:creationId xmlns:p14="http://schemas.microsoft.com/office/powerpoint/2010/main" val="1412640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dersea-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subTitle" idx="1"/>
          </p:nvPr>
        </p:nvSpPr>
        <p:spPr>
          <a:xfrm>
            <a:off x="852488" y="1576388"/>
            <a:ext cx="7780337" cy="4081462"/>
          </a:xfrm>
        </p:spPr>
        <p:txBody>
          <a:bodyPr/>
          <a:lstStyle/>
          <a:p>
            <a:pPr algn="l" eaLnBrk="1" hangingPunct="1">
              <a:buFont typeface="Wingdings" pitchFamily="2" charset="2"/>
              <a:buChar char="§"/>
            </a:pPr>
            <a:r>
              <a:rPr lang="en-US" smtClean="0">
                <a:solidFill>
                  <a:schemeClr val="bg1"/>
                </a:solidFill>
              </a:rPr>
              <a:t>Prevent release of Hydrocarbons</a:t>
            </a:r>
          </a:p>
          <a:p>
            <a:pPr algn="l" eaLnBrk="1" hangingPunct="1">
              <a:buFont typeface="Wingdings" pitchFamily="2" charset="2"/>
              <a:buChar char="§"/>
            </a:pPr>
            <a:r>
              <a:rPr lang="en-US" smtClean="0">
                <a:solidFill>
                  <a:schemeClr val="bg1"/>
                </a:solidFill>
              </a:rPr>
              <a:t>Improve design work for subsea installations</a:t>
            </a:r>
          </a:p>
          <a:p>
            <a:pPr algn="l" eaLnBrk="1" hangingPunct="1">
              <a:buFont typeface="Wingdings" pitchFamily="2" charset="2"/>
              <a:buChar char="§"/>
            </a:pPr>
            <a:r>
              <a:rPr lang="en-US" smtClean="0">
                <a:solidFill>
                  <a:schemeClr val="bg1"/>
                </a:solidFill>
              </a:rPr>
              <a:t>Improve communications between facility owners and work crews</a:t>
            </a:r>
          </a:p>
          <a:p>
            <a:pPr algn="l" eaLnBrk="1" hangingPunct="1">
              <a:buFont typeface="Wingdings" pitchFamily="2" charset="2"/>
              <a:buChar char="§"/>
            </a:pPr>
            <a:endParaRPr lang="en-US" smtClean="0">
              <a:solidFill>
                <a:schemeClr val="bg1"/>
              </a:solidFill>
            </a:endParaRPr>
          </a:p>
        </p:txBody>
      </p:sp>
      <p:sp>
        <p:nvSpPr>
          <p:cNvPr id="6148" name="Rectangle 4"/>
          <p:cNvSpPr>
            <a:spLocks noChangeArrowheads="1"/>
          </p:cNvSpPr>
          <p:nvPr/>
        </p:nvSpPr>
        <p:spPr bwMode="auto">
          <a:xfrm>
            <a:off x="457200" y="533400"/>
            <a:ext cx="84185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a:solidFill>
                  <a:schemeClr val="bg1"/>
                </a:solidFill>
              </a:rPr>
              <a:t>Protection For The Environment</a:t>
            </a:r>
          </a:p>
        </p:txBody>
      </p:sp>
    </p:spTree>
    <p:extLst>
      <p:ext uri="{BB962C8B-B14F-4D97-AF65-F5344CB8AC3E}">
        <p14:creationId xmlns:p14="http://schemas.microsoft.com/office/powerpoint/2010/main" val="90217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877888"/>
          </a:xfrm>
        </p:spPr>
        <p:txBody>
          <a:bodyPr>
            <a:normAutofit fontScale="90000"/>
          </a:bodyPr>
          <a:lstStyle/>
          <a:p>
            <a:pPr eaLnBrk="1" hangingPunct="1"/>
            <a:r>
              <a:rPr lang="en-US" sz="4000" b="1" smtClean="0"/>
              <a:t>Onshore 811</a:t>
            </a:r>
            <a:br>
              <a:rPr lang="en-US" sz="4000" b="1" smtClean="0"/>
            </a:br>
            <a:r>
              <a:rPr lang="en-US" sz="4000" b="1" smtClean="0"/>
              <a:t>Offshore GulfSafe.com</a:t>
            </a:r>
          </a:p>
        </p:txBody>
      </p:sp>
      <p:pic>
        <p:nvPicPr>
          <p:cNvPr id="3075" name="Picture 3" descr="CGA 811 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27200" y="1563688"/>
            <a:ext cx="5762625" cy="4662487"/>
          </a:xfrm>
          <a:noFill/>
        </p:spPr>
      </p:pic>
    </p:spTree>
    <p:extLst>
      <p:ext uri="{BB962C8B-B14F-4D97-AF65-F5344CB8AC3E}">
        <p14:creationId xmlns:p14="http://schemas.microsoft.com/office/powerpoint/2010/main" val="42895800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3688"/>
            <a:ext cx="9144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5" name="Title 1"/>
          <p:cNvSpPr>
            <a:spLocks noGrp="1"/>
          </p:cNvSpPr>
          <p:nvPr>
            <p:ph type="ctrTitle"/>
          </p:nvPr>
        </p:nvSpPr>
        <p:spPr>
          <a:xfrm>
            <a:off x="762000" y="533400"/>
            <a:ext cx="7772400" cy="838200"/>
          </a:xfrm>
        </p:spPr>
        <p:txBody>
          <a:bodyPr/>
          <a:lstStyle/>
          <a:p>
            <a:pPr eaLnBrk="1" hangingPunct="1"/>
            <a:r>
              <a:rPr lang="en-US" smtClean="0"/>
              <a:t>Working With Other One Calls</a:t>
            </a:r>
          </a:p>
        </p:txBody>
      </p:sp>
      <p:grpSp>
        <p:nvGrpSpPr>
          <p:cNvPr id="18436" name="Group 6"/>
          <p:cNvGrpSpPr>
            <a:grpSpLocks/>
          </p:cNvGrpSpPr>
          <p:nvPr/>
        </p:nvGrpSpPr>
        <p:grpSpPr bwMode="auto">
          <a:xfrm>
            <a:off x="3768725" y="2565400"/>
            <a:ext cx="381000" cy="381000"/>
            <a:chOff x="1826" y="2537"/>
            <a:chExt cx="240" cy="240"/>
          </a:xfrm>
        </p:grpSpPr>
        <p:sp>
          <p:nvSpPr>
            <p:cNvPr id="18462" name="Oval 58"/>
            <p:cNvSpPr>
              <a:spLocks noChangeArrowheads="1"/>
            </p:cNvSpPr>
            <p:nvPr/>
          </p:nvSpPr>
          <p:spPr bwMode="auto">
            <a:xfrm>
              <a:off x="1826" y="2537"/>
              <a:ext cx="240" cy="240"/>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400" b="1" u="sng">
                <a:solidFill>
                  <a:srgbClr val="000000"/>
                </a:solidFill>
              </a:endParaRPr>
            </a:p>
          </p:txBody>
        </p:sp>
        <p:grpSp>
          <p:nvGrpSpPr>
            <p:cNvPr id="18463" name="Group 59"/>
            <p:cNvGrpSpPr>
              <a:grpSpLocks/>
            </p:cNvGrpSpPr>
            <p:nvPr/>
          </p:nvGrpSpPr>
          <p:grpSpPr bwMode="auto">
            <a:xfrm>
              <a:off x="1874" y="2597"/>
              <a:ext cx="144" cy="144"/>
              <a:chOff x="2880" y="2160"/>
              <a:chExt cx="96" cy="96"/>
            </a:xfrm>
          </p:grpSpPr>
          <p:sp>
            <p:nvSpPr>
              <p:cNvPr id="18464" name="Line 60"/>
              <p:cNvSpPr>
                <a:spLocks noChangeShapeType="1"/>
              </p:cNvSpPr>
              <p:nvPr/>
            </p:nvSpPr>
            <p:spPr bwMode="auto">
              <a:xfrm>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5" name="Line 61"/>
              <p:cNvSpPr>
                <a:spLocks noChangeShapeType="1"/>
              </p:cNvSpPr>
              <p:nvPr/>
            </p:nvSpPr>
            <p:spPr bwMode="auto">
              <a:xfrm rot="5400000">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18437" name="Group 11"/>
          <p:cNvGrpSpPr>
            <a:grpSpLocks/>
          </p:cNvGrpSpPr>
          <p:nvPr/>
        </p:nvGrpSpPr>
        <p:grpSpPr bwMode="auto">
          <a:xfrm>
            <a:off x="7323138" y="3300413"/>
            <a:ext cx="381000" cy="381000"/>
            <a:chOff x="1826" y="2537"/>
            <a:chExt cx="240" cy="240"/>
          </a:xfrm>
        </p:grpSpPr>
        <p:sp>
          <p:nvSpPr>
            <p:cNvPr id="18458" name="Oval 58"/>
            <p:cNvSpPr>
              <a:spLocks noChangeArrowheads="1"/>
            </p:cNvSpPr>
            <p:nvPr/>
          </p:nvSpPr>
          <p:spPr bwMode="auto">
            <a:xfrm>
              <a:off x="1826" y="2537"/>
              <a:ext cx="240" cy="240"/>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400" b="1" u="sng">
                <a:solidFill>
                  <a:srgbClr val="000000"/>
                </a:solidFill>
              </a:endParaRPr>
            </a:p>
          </p:txBody>
        </p:sp>
        <p:grpSp>
          <p:nvGrpSpPr>
            <p:cNvPr id="18459" name="Group 59"/>
            <p:cNvGrpSpPr>
              <a:grpSpLocks/>
            </p:cNvGrpSpPr>
            <p:nvPr/>
          </p:nvGrpSpPr>
          <p:grpSpPr bwMode="auto">
            <a:xfrm>
              <a:off x="1874" y="2597"/>
              <a:ext cx="144" cy="144"/>
              <a:chOff x="2880" y="2160"/>
              <a:chExt cx="96" cy="96"/>
            </a:xfrm>
          </p:grpSpPr>
          <p:sp>
            <p:nvSpPr>
              <p:cNvPr id="18460" name="Line 60"/>
              <p:cNvSpPr>
                <a:spLocks noChangeShapeType="1"/>
              </p:cNvSpPr>
              <p:nvPr/>
            </p:nvSpPr>
            <p:spPr bwMode="auto">
              <a:xfrm>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1" name="Line 61"/>
              <p:cNvSpPr>
                <a:spLocks noChangeShapeType="1"/>
              </p:cNvSpPr>
              <p:nvPr/>
            </p:nvSpPr>
            <p:spPr bwMode="auto">
              <a:xfrm rot="5400000">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18438" name="Group 16"/>
          <p:cNvGrpSpPr>
            <a:grpSpLocks/>
          </p:cNvGrpSpPr>
          <p:nvPr/>
        </p:nvGrpSpPr>
        <p:grpSpPr bwMode="auto">
          <a:xfrm>
            <a:off x="5484813" y="1582738"/>
            <a:ext cx="381000" cy="381000"/>
            <a:chOff x="1826" y="2537"/>
            <a:chExt cx="240" cy="240"/>
          </a:xfrm>
        </p:grpSpPr>
        <p:sp>
          <p:nvSpPr>
            <p:cNvPr id="18454" name="Oval 58"/>
            <p:cNvSpPr>
              <a:spLocks noChangeArrowheads="1"/>
            </p:cNvSpPr>
            <p:nvPr/>
          </p:nvSpPr>
          <p:spPr bwMode="auto">
            <a:xfrm>
              <a:off x="1826" y="2537"/>
              <a:ext cx="240" cy="240"/>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400" b="1" u="sng">
                <a:solidFill>
                  <a:srgbClr val="000000"/>
                </a:solidFill>
              </a:endParaRPr>
            </a:p>
          </p:txBody>
        </p:sp>
        <p:grpSp>
          <p:nvGrpSpPr>
            <p:cNvPr id="18455" name="Group 59"/>
            <p:cNvGrpSpPr>
              <a:grpSpLocks/>
            </p:cNvGrpSpPr>
            <p:nvPr/>
          </p:nvGrpSpPr>
          <p:grpSpPr bwMode="auto">
            <a:xfrm>
              <a:off x="1874" y="2597"/>
              <a:ext cx="144" cy="144"/>
              <a:chOff x="2880" y="2160"/>
              <a:chExt cx="96" cy="96"/>
            </a:xfrm>
          </p:grpSpPr>
          <p:sp>
            <p:nvSpPr>
              <p:cNvPr id="18456" name="Line 60"/>
              <p:cNvSpPr>
                <a:spLocks noChangeShapeType="1"/>
              </p:cNvSpPr>
              <p:nvPr/>
            </p:nvSpPr>
            <p:spPr bwMode="auto">
              <a:xfrm>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7" name="Line 61"/>
              <p:cNvSpPr>
                <a:spLocks noChangeShapeType="1"/>
              </p:cNvSpPr>
              <p:nvPr/>
            </p:nvSpPr>
            <p:spPr bwMode="auto">
              <a:xfrm rot="5400000">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18439" name="Group 21"/>
          <p:cNvGrpSpPr>
            <a:grpSpLocks/>
          </p:cNvGrpSpPr>
          <p:nvPr/>
        </p:nvGrpSpPr>
        <p:grpSpPr bwMode="auto">
          <a:xfrm>
            <a:off x="4122738" y="1828800"/>
            <a:ext cx="381000" cy="381000"/>
            <a:chOff x="1826" y="2537"/>
            <a:chExt cx="240" cy="240"/>
          </a:xfrm>
        </p:grpSpPr>
        <p:sp>
          <p:nvSpPr>
            <p:cNvPr id="18450" name="Oval 58"/>
            <p:cNvSpPr>
              <a:spLocks noChangeArrowheads="1"/>
            </p:cNvSpPr>
            <p:nvPr/>
          </p:nvSpPr>
          <p:spPr bwMode="auto">
            <a:xfrm>
              <a:off x="1826" y="2537"/>
              <a:ext cx="240" cy="240"/>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400" b="1" u="sng">
                <a:solidFill>
                  <a:srgbClr val="000000"/>
                </a:solidFill>
              </a:endParaRPr>
            </a:p>
          </p:txBody>
        </p:sp>
        <p:grpSp>
          <p:nvGrpSpPr>
            <p:cNvPr id="18451" name="Group 59"/>
            <p:cNvGrpSpPr>
              <a:grpSpLocks/>
            </p:cNvGrpSpPr>
            <p:nvPr/>
          </p:nvGrpSpPr>
          <p:grpSpPr bwMode="auto">
            <a:xfrm>
              <a:off x="1874" y="2597"/>
              <a:ext cx="144" cy="144"/>
              <a:chOff x="2880" y="2160"/>
              <a:chExt cx="96" cy="96"/>
            </a:xfrm>
          </p:grpSpPr>
          <p:sp>
            <p:nvSpPr>
              <p:cNvPr id="18452" name="Line 60"/>
              <p:cNvSpPr>
                <a:spLocks noChangeShapeType="1"/>
              </p:cNvSpPr>
              <p:nvPr/>
            </p:nvSpPr>
            <p:spPr bwMode="auto">
              <a:xfrm>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3" name="Line 61"/>
              <p:cNvSpPr>
                <a:spLocks noChangeShapeType="1"/>
              </p:cNvSpPr>
              <p:nvPr/>
            </p:nvSpPr>
            <p:spPr bwMode="auto">
              <a:xfrm rot="5400000">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18440" name="Group 26"/>
          <p:cNvGrpSpPr>
            <a:grpSpLocks/>
          </p:cNvGrpSpPr>
          <p:nvPr/>
        </p:nvGrpSpPr>
        <p:grpSpPr bwMode="auto">
          <a:xfrm>
            <a:off x="1822450" y="1593850"/>
            <a:ext cx="381000" cy="381000"/>
            <a:chOff x="1826" y="2537"/>
            <a:chExt cx="240" cy="240"/>
          </a:xfrm>
        </p:grpSpPr>
        <p:sp>
          <p:nvSpPr>
            <p:cNvPr id="18446" name="Oval 58"/>
            <p:cNvSpPr>
              <a:spLocks noChangeArrowheads="1"/>
            </p:cNvSpPr>
            <p:nvPr/>
          </p:nvSpPr>
          <p:spPr bwMode="auto">
            <a:xfrm>
              <a:off x="1826" y="2537"/>
              <a:ext cx="240" cy="240"/>
            </a:xfrm>
            <a:prstGeom prst="ellipse">
              <a:avLst/>
            </a:prstGeom>
            <a:solidFill>
              <a:srgbClr val="0066FF"/>
            </a:solidFill>
            <a:ln w="9525">
              <a:solidFill>
                <a:schemeClr val="tx1"/>
              </a:solidFill>
              <a:round/>
              <a:headEnd/>
              <a:tailEnd/>
            </a:ln>
          </p:spPr>
          <p:txBody>
            <a:bodyPr wrap="none" anchor="ctr"/>
            <a:lstStyle/>
            <a:p>
              <a:pPr eaLnBrk="0" hangingPunct="0"/>
              <a:endParaRPr lang="en-US" sz="2400" b="1" u="sng"/>
            </a:p>
          </p:txBody>
        </p:sp>
        <p:grpSp>
          <p:nvGrpSpPr>
            <p:cNvPr id="18447" name="Group 59"/>
            <p:cNvGrpSpPr>
              <a:grpSpLocks/>
            </p:cNvGrpSpPr>
            <p:nvPr/>
          </p:nvGrpSpPr>
          <p:grpSpPr bwMode="auto">
            <a:xfrm>
              <a:off x="1874" y="2597"/>
              <a:ext cx="144" cy="144"/>
              <a:chOff x="2880" y="2160"/>
              <a:chExt cx="96" cy="96"/>
            </a:xfrm>
          </p:grpSpPr>
          <p:sp>
            <p:nvSpPr>
              <p:cNvPr id="18448" name="Line 60"/>
              <p:cNvSpPr>
                <a:spLocks noChangeShapeType="1"/>
              </p:cNvSpPr>
              <p:nvPr/>
            </p:nvSpPr>
            <p:spPr bwMode="auto">
              <a:xfrm>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49" name="Line 61"/>
              <p:cNvSpPr>
                <a:spLocks noChangeShapeType="1"/>
              </p:cNvSpPr>
              <p:nvPr/>
            </p:nvSpPr>
            <p:spPr bwMode="auto">
              <a:xfrm rot="5400000">
                <a:off x="2880" y="2160"/>
                <a:ext cx="96" cy="96"/>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cxnSp>
        <p:nvCxnSpPr>
          <p:cNvPr id="18441" name="Straight Arrow Connector 30"/>
          <p:cNvCxnSpPr>
            <a:cxnSpLocks noChangeShapeType="1"/>
          </p:cNvCxnSpPr>
          <p:nvPr/>
        </p:nvCxnSpPr>
        <p:spPr bwMode="auto">
          <a:xfrm rot="10800000" flipV="1">
            <a:off x="1882775" y="2000250"/>
            <a:ext cx="2146300" cy="1730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35" name="Straight Arrow Connector 34"/>
          <p:cNvCxnSpPr/>
          <p:nvPr/>
        </p:nvCxnSpPr>
        <p:spPr bwMode="auto">
          <a:xfrm rot="10800000">
            <a:off x="2203986" y="1783911"/>
            <a:ext cx="1906289" cy="262175"/>
          </a:xfrm>
          <a:prstGeom prst="straightConnector1">
            <a:avLst/>
          </a:prstGeom>
          <a:ln w="47625">
            <a:solidFill>
              <a:srgbClr val="FF0000"/>
            </a:solidFill>
            <a:headEnd type="none" w="med" len="med"/>
            <a:tailEnd type="arrow"/>
          </a:ln>
          <a:effectLst>
            <a:glow rad="228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rot="10800000">
            <a:off x="2127785" y="1917260"/>
            <a:ext cx="1647510" cy="726352"/>
          </a:xfrm>
          <a:prstGeom prst="straightConnector1">
            <a:avLst/>
          </a:prstGeom>
          <a:ln w="47625">
            <a:solidFill>
              <a:srgbClr val="FF0000"/>
            </a:solidFill>
            <a:headEnd type="none" w="med" len="med"/>
            <a:tailEnd type="arrow"/>
          </a:ln>
          <a:effectLst>
            <a:glow rad="228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bwMode="auto">
          <a:xfrm rot="10800000">
            <a:off x="2245259" y="1729212"/>
            <a:ext cx="3229074" cy="24148"/>
          </a:xfrm>
          <a:prstGeom prst="straightConnector1">
            <a:avLst/>
          </a:prstGeom>
          <a:ln w="47625">
            <a:solidFill>
              <a:srgbClr val="FF0000"/>
            </a:solidFill>
            <a:headEnd type="none" w="med" len="med"/>
            <a:tailEnd type="arrow"/>
          </a:ln>
          <a:effectLst>
            <a:glow rad="228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bwMode="auto">
          <a:xfrm rot="10800000">
            <a:off x="2218099" y="1874067"/>
            <a:ext cx="5101632" cy="1570782"/>
          </a:xfrm>
          <a:prstGeom prst="straightConnector1">
            <a:avLst/>
          </a:prstGeom>
          <a:ln w="47625">
            <a:solidFill>
              <a:srgbClr val="FF0000"/>
            </a:solidFill>
            <a:headEnd type="none" w="med" len="med"/>
            <a:tailEnd type="arrow"/>
          </a:ln>
          <a:effectLst>
            <a:glow rad="228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494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2000"/>
                                        <p:tgtEl>
                                          <p:spTgt spid="35"/>
                                        </p:tgtEl>
                                      </p:cBhvr>
                                    </p:animEffect>
                                  </p:childTnLst>
                                </p:cTn>
                              </p:par>
                            </p:childTnLst>
                          </p:cTn>
                        </p:par>
                        <p:par>
                          <p:cTn id="8" fill="hold" nodeType="afterGroup">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2000"/>
                                        <p:tgtEl>
                                          <p:spTgt spid="41"/>
                                        </p:tgtEl>
                                      </p:cBhvr>
                                    </p:animEffect>
                                  </p:childTnLst>
                                </p:cTn>
                              </p:par>
                            </p:childTnLst>
                          </p:cTn>
                        </p:par>
                        <p:par>
                          <p:cTn id="12" fill="hold" nodeType="afterGroup">
                            <p:stCondLst>
                              <p:cond delay="6000"/>
                            </p:stCondLst>
                            <p:childTnLst>
                              <p:par>
                                <p:cTn id="13" presetID="22" presetClass="entr" presetSubtype="2" fill="hold" nodeType="afterEffect">
                                  <p:stCondLst>
                                    <p:cond delay="200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2000"/>
                                        <p:tgtEl>
                                          <p:spTgt spid="43"/>
                                        </p:tgtEl>
                                      </p:cBhvr>
                                    </p:animEffect>
                                  </p:childTnLst>
                                </p:cTn>
                              </p:par>
                            </p:childTnLst>
                          </p:cTn>
                        </p:par>
                        <p:par>
                          <p:cTn id="16" fill="hold" nodeType="afterGroup">
                            <p:stCondLst>
                              <p:cond delay="10000"/>
                            </p:stCondLst>
                            <p:childTnLst>
                              <p:par>
                                <p:cTn id="17" presetID="22" presetClass="entr" presetSubtype="2" fill="hold" nodeType="afterEffect">
                                  <p:stCondLst>
                                    <p:cond delay="2000"/>
                                  </p:stCondLst>
                                  <p:childTnLst>
                                    <p:set>
                                      <p:cBhvr>
                                        <p:cTn id="18" dur="1" fill="hold">
                                          <p:stCondLst>
                                            <p:cond delay="0"/>
                                          </p:stCondLst>
                                        </p:cTn>
                                        <p:tgtEl>
                                          <p:spTgt spid="45"/>
                                        </p:tgtEl>
                                        <p:attrNameLst>
                                          <p:attrName>style.visibility</p:attrName>
                                        </p:attrNameLst>
                                      </p:cBhvr>
                                      <p:to>
                                        <p:strVal val="visible"/>
                                      </p:to>
                                    </p:set>
                                    <p:animEffect transition="in" filter="wipe(right)">
                                      <p:cBhvr>
                                        <p:cTn id="1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71625"/>
            <a:ext cx="14401800" cy="90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63" name="Rectangle 3"/>
          <p:cNvSpPr>
            <a:spLocks noChangeArrowheads="1"/>
          </p:cNvSpPr>
          <p:nvPr/>
        </p:nvSpPr>
        <p:spPr bwMode="auto">
          <a:xfrm>
            <a:off x="6477000" y="3505200"/>
            <a:ext cx="377825" cy="3810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4" name="Rectangle 4"/>
          <p:cNvSpPr>
            <a:spLocks noChangeArrowheads="1"/>
          </p:cNvSpPr>
          <p:nvPr/>
        </p:nvSpPr>
        <p:spPr bwMode="auto">
          <a:xfrm>
            <a:off x="6096000" y="3352800"/>
            <a:ext cx="228600" cy="3048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5" name="Rectangle 5"/>
          <p:cNvSpPr>
            <a:spLocks noChangeArrowheads="1"/>
          </p:cNvSpPr>
          <p:nvPr/>
        </p:nvSpPr>
        <p:spPr bwMode="auto">
          <a:xfrm>
            <a:off x="5867400" y="33528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6" name="Rectangle 6"/>
          <p:cNvSpPr>
            <a:spLocks noChangeArrowheads="1"/>
          </p:cNvSpPr>
          <p:nvPr/>
        </p:nvSpPr>
        <p:spPr bwMode="auto">
          <a:xfrm>
            <a:off x="5638800" y="34290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7" name="Rectangle 7"/>
          <p:cNvSpPr>
            <a:spLocks noChangeArrowheads="1"/>
          </p:cNvSpPr>
          <p:nvPr/>
        </p:nvSpPr>
        <p:spPr bwMode="auto">
          <a:xfrm>
            <a:off x="5410200" y="34290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8" name="Rectangle 8"/>
          <p:cNvSpPr>
            <a:spLocks noChangeArrowheads="1"/>
          </p:cNvSpPr>
          <p:nvPr/>
        </p:nvSpPr>
        <p:spPr bwMode="auto">
          <a:xfrm>
            <a:off x="5257800" y="33528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69" name="Rectangle 9"/>
          <p:cNvSpPr>
            <a:spLocks noChangeArrowheads="1"/>
          </p:cNvSpPr>
          <p:nvPr/>
        </p:nvSpPr>
        <p:spPr bwMode="auto">
          <a:xfrm>
            <a:off x="5105400" y="32766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0" name="Rectangle 10"/>
          <p:cNvSpPr>
            <a:spLocks noChangeArrowheads="1"/>
          </p:cNvSpPr>
          <p:nvPr/>
        </p:nvSpPr>
        <p:spPr bwMode="auto">
          <a:xfrm rot="-3310812">
            <a:off x="5105400" y="31242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1" name="Rectangle 11"/>
          <p:cNvSpPr>
            <a:spLocks noChangeArrowheads="1"/>
          </p:cNvSpPr>
          <p:nvPr/>
        </p:nvSpPr>
        <p:spPr bwMode="auto">
          <a:xfrm rot="-3310812">
            <a:off x="4968875" y="2925763"/>
            <a:ext cx="3048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2" name="Rectangle 12"/>
          <p:cNvSpPr>
            <a:spLocks noChangeArrowheads="1"/>
          </p:cNvSpPr>
          <p:nvPr/>
        </p:nvSpPr>
        <p:spPr bwMode="auto">
          <a:xfrm rot="-3310812">
            <a:off x="4908550" y="2805113"/>
            <a:ext cx="3810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3" name="Rectangle 13"/>
          <p:cNvSpPr>
            <a:spLocks noChangeArrowheads="1"/>
          </p:cNvSpPr>
          <p:nvPr/>
        </p:nvSpPr>
        <p:spPr bwMode="auto">
          <a:xfrm rot="-3310812">
            <a:off x="4953000" y="25908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4" name="Rectangle 14"/>
          <p:cNvSpPr>
            <a:spLocks noChangeArrowheads="1"/>
          </p:cNvSpPr>
          <p:nvPr/>
        </p:nvSpPr>
        <p:spPr bwMode="auto">
          <a:xfrm rot="-3310812">
            <a:off x="4876800" y="24384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5" name="Rectangle 15"/>
          <p:cNvSpPr>
            <a:spLocks noChangeArrowheads="1"/>
          </p:cNvSpPr>
          <p:nvPr/>
        </p:nvSpPr>
        <p:spPr bwMode="auto">
          <a:xfrm rot="-3310812">
            <a:off x="4845050" y="2225675"/>
            <a:ext cx="228600" cy="3048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6" name="Rectangle 16"/>
          <p:cNvSpPr>
            <a:spLocks noChangeArrowheads="1"/>
          </p:cNvSpPr>
          <p:nvPr/>
        </p:nvSpPr>
        <p:spPr bwMode="auto">
          <a:xfrm rot="-3310812">
            <a:off x="4724400" y="20574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7" name="Rectangle 17"/>
          <p:cNvSpPr>
            <a:spLocks noChangeArrowheads="1"/>
          </p:cNvSpPr>
          <p:nvPr/>
        </p:nvSpPr>
        <p:spPr bwMode="auto">
          <a:xfrm rot="-3310812">
            <a:off x="4648200" y="18288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8" name="Rectangle 18"/>
          <p:cNvSpPr>
            <a:spLocks noChangeArrowheads="1"/>
          </p:cNvSpPr>
          <p:nvPr/>
        </p:nvSpPr>
        <p:spPr bwMode="auto">
          <a:xfrm rot="-3310812">
            <a:off x="4572000" y="16764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79" name="Rectangle 19"/>
          <p:cNvSpPr>
            <a:spLocks noChangeArrowheads="1"/>
          </p:cNvSpPr>
          <p:nvPr/>
        </p:nvSpPr>
        <p:spPr bwMode="auto">
          <a:xfrm rot="-3310812">
            <a:off x="4375150" y="1509713"/>
            <a:ext cx="3810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80" name="Rectangle 20"/>
          <p:cNvSpPr>
            <a:spLocks noChangeArrowheads="1"/>
          </p:cNvSpPr>
          <p:nvPr/>
        </p:nvSpPr>
        <p:spPr bwMode="auto">
          <a:xfrm rot="-3310812">
            <a:off x="4189413" y="1292225"/>
            <a:ext cx="381000" cy="3048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81" name="Rectangle 21"/>
          <p:cNvSpPr>
            <a:spLocks noChangeArrowheads="1"/>
          </p:cNvSpPr>
          <p:nvPr/>
        </p:nvSpPr>
        <p:spPr bwMode="auto">
          <a:xfrm rot="-3310812">
            <a:off x="4114800" y="1143000"/>
            <a:ext cx="228600" cy="2286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82" name="Line 22"/>
          <p:cNvSpPr>
            <a:spLocks noChangeShapeType="1"/>
          </p:cNvSpPr>
          <p:nvPr/>
        </p:nvSpPr>
        <p:spPr bwMode="auto">
          <a:xfrm>
            <a:off x="4419600" y="1066800"/>
            <a:ext cx="457200" cy="685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3" name="Line 23"/>
          <p:cNvSpPr>
            <a:spLocks noChangeShapeType="1"/>
          </p:cNvSpPr>
          <p:nvPr/>
        </p:nvSpPr>
        <p:spPr bwMode="auto">
          <a:xfrm flipV="1">
            <a:off x="6705600" y="3048000"/>
            <a:ext cx="0" cy="609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4" name="Rectangle 24"/>
          <p:cNvSpPr>
            <a:spLocks noChangeArrowheads="1"/>
          </p:cNvSpPr>
          <p:nvPr/>
        </p:nvSpPr>
        <p:spPr bwMode="auto">
          <a:xfrm>
            <a:off x="6172200" y="3429000"/>
            <a:ext cx="377825" cy="3810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322585" name="Freeform 25"/>
          <p:cNvSpPr>
            <a:spLocks/>
          </p:cNvSpPr>
          <p:nvPr/>
        </p:nvSpPr>
        <p:spPr bwMode="auto">
          <a:xfrm>
            <a:off x="4191000" y="1143000"/>
            <a:ext cx="2438400" cy="2667000"/>
          </a:xfrm>
          <a:custGeom>
            <a:avLst/>
            <a:gdLst>
              <a:gd name="T0" fmla="*/ 2147483647 w 1536"/>
              <a:gd name="T1" fmla="*/ 2147483647 h 1680"/>
              <a:gd name="T2" fmla="*/ 2147483647 w 1536"/>
              <a:gd name="T3" fmla="*/ 2147483647 h 1680"/>
              <a:gd name="T4" fmla="*/ 2147483647 w 1536"/>
              <a:gd name="T5" fmla="*/ 2147483647 h 1680"/>
              <a:gd name="T6" fmla="*/ 2147483647 w 1536"/>
              <a:gd name="T7" fmla="*/ 2147483647 h 1680"/>
              <a:gd name="T8" fmla="*/ 2147483647 w 1536"/>
              <a:gd name="T9" fmla="*/ 2147483647 h 1680"/>
              <a:gd name="T10" fmla="*/ 2147483647 w 1536"/>
              <a:gd name="T11" fmla="*/ 2147483647 h 1680"/>
              <a:gd name="T12" fmla="*/ 2147483647 w 1536"/>
              <a:gd name="T13" fmla="*/ 2147483647 h 1680"/>
              <a:gd name="T14" fmla="*/ 0 w 1536"/>
              <a:gd name="T15" fmla="*/ 0 h 1680"/>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1680"/>
              <a:gd name="T26" fmla="*/ 1536 w 1536"/>
              <a:gd name="T27" fmla="*/ 1680 h 1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1680">
                <a:moveTo>
                  <a:pt x="1536" y="1680"/>
                </a:moveTo>
                <a:cubicBezTo>
                  <a:pt x="1396" y="1600"/>
                  <a:pt x="1256" y="1520"/>
                  <a:pt x="1152" y="1488"/>
                </a:cubicBezTo>
                <a:cubicBezTo>
                  <a:pt x="1048" y="1456"/>
                  <a:pt x="984" y="1496"/>
                  <a:pt x="912" y="1488"/>
                </a:cubicBezTo>
                <a:cubicBezTo>
                  <a:pt x="840" y="1480"/>
                  <a:pt x="776" y="1488"/>
                  <a:pt x="720" y="1440"/>
                </a:cubicBezTo>
                <a:cubicBezTo>
                  <a:pt x="664" y="1392"/>
                  <a:pt x="616" y="1312"/>
                  <a:pt x="576" y="1200"/>
                </a:cubicBezTo>
                <a:cubicBezTo>
                  <a:pt x="536" y="1088"/>
                  <a:pt x="512" y="880"/>
                  <a:pt x="480" y="768"/>
                </a:cubicBezTo>
                <a:cubicBezTo>
                  <a:pt x="448" y="656"/>
                  <a:pt x="464" y="656"/>
                  <a:pt x="384" y="528"/>
                </a:cubicBezTo>
                <a:cubicBezTo>
                  <a:pt x="304" y="400"/>
                  <a:pt x="64" y="88"/>
                  <a:pt x="0"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86" name="Line 26"/>
          <p:cNvSpPr>
            <a:spLocks noChangeShapeType="1"/>
          </p:cNvSpPr>
          <p:nvPr/>
        </p:nvSpPr>
        <p:spPr bwMode="auto">
          <a:xfrm flipV="1">
            <a:off x="4343400" y="3048000"/>
            <a:ext cx="1447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7" name="Line 27"/>
          <p:cNvSpPr>
            <a:spLocks noChangeShapeType="1"/>
          </p:cNvSpPr>
          <p:nvPr/>
        </p:nvSpPr>
        <p:spPr bwMode="auto">
          <a:xfrm flipV="1">
            <a:off x="4191000" y="2057400"/>
            <a:ext cx="1371600" cy="6096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588" name="Line 28"/>
          <p:cNvSpPr>
            <a:spLocks noChangeShapeType="1"/>
          </p:cNvSpPr>
          <p:nvPr/>
        </p:nvSpPr>
        <p:spPr bwMode="auto">
          <a:xfrm flipH="1">
            <a:off x="4267200" y="914400"/>
            <a:ext cx="685800" cy="1447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66990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2585"/>
                                        </p:tgtEl>
                                        <p:attrNameLst>
                                          <p:attrName>style.visibility</p:attrName>
                                        </p:attrNameLst>
                                      </p:cBhvr>
                                      <p:to>
                                        <p:strVal val="visible"/>
                                      </p:to>
                                    </p:set>
                                    <p:animEffect transition="in" filter="wipe(down)">
                                      <p:cBhvr>
                                        <p:cTn id="7" dur="5000"/>
                                        <p:tgtEl>
                                          <p:spTgt spid="322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2563"/>
                                        </p:tgtEl>
                                        <p:attrNameLst>
                                          <p:attrName>style.visibility</p:attrName>
                                        </p:attrNameLst>
                                      </p:cBhvr>
                                      <p:to>
                                        <p:strVal val="visible"/>
                                      </p:to>
                                    </p:set>
                                    <p:animEffect transition="in" filter="wipe(down)">
                                      <p:cBhvr>
                                        <p:cTn id="12" dur="500"/>
                                        <p:tgtEl>
                                          <p:spTgt spid="322563"/>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22584"/>
                                        </p:tgtEl>
                                        <p:attrNameLst>
                                          <p:attrName>style.visibility</p:attrName>
                                        </p:attrNameLst>
                                      </p:cBhvr>
                                      <p:to>
                                        <p:strVal val="visible"/>
                                      </p:to>
                                    </p:set>
                                    <p:animEffect transition="in" filter="wipe(down)">
                                      <p:cBhvr>
                                        <p:cTn id="16" dur="500"/>
                                        <p:tgtEl>
                                          <p:spTgt spid="32258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2564"/>
                                        </p:tgtEl>
                                        <p:attrNameLst>
                                          <p:attrName>style.visibility</p:attrName>
                                        </p:attrNameLst>
                                      </p:cBhvr>
                                      <p:to>
                                        <p:strVal val="visible"/>
                                      </p:to>
                                    </p:set>
                                    <p:animEffect transition="in" filter="wipe(down)">
                                      <p:cBhvr>
                                        <p:cTn id="19" dur="500"/>
                                        <p:tgtEl>
                                          <p:spTgt spid="32256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2565"/>
                                        </p:tgtEl>
                                        <p:attrNameLst>
                                          <p:attrName>style.visibility</p:attrName>
                                        </p:attrNameLst>
                                      </p:cBhvr>
                                      <p:to>
                                        <p:strVal val="visible"/>
                                      </p:to>
                                    </p:set>
                                    <p:animEffect transition="in" filter="wipe(down)">
                                      <p:cBhvr>
                                        <p:cTn id="22" dur="500"/>
                                        <p:tgtEl>
                                          <p:spTgt spid="32256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2566"/>
                                        </p:tgtEl>
                                        <p:attrNameLst>
                                          <p:attrName>style.visibility</p:attrName>
                                        </p:attrNameLst>
                                      </p:cBhvr>
                                      <p:to>
                                        <p:strVal val="visible"/>
                                      </p:to>
                                    </p:set>
                                    <p:animEffect transition="in" filter="wipe(down)">
                                      <p:cBhvr>
                                        <p:cTn id="25" dur="500"/>
                                        <p:tgtEl>
                                          <p:spTgt spid="3225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22567"/>
                                        </p:tgtEl>
                                        <p:attrNameLst>
                                          <p:attrName>style.visibility</p:attrName>
                                        </p:attrNameLst>
                                      </p:cBhvr>
                                      <p:to>
                                        <p:strVal val="visible"/>
                                      </p:to>
                                    </p:set>
                                    <p:animEffect transition="in" filter="wipe(down)">
                                      <p:cBhvr>
                                        <p:cTn id="28" dur="500"/>
                                        <p:tgtEl>
                                          <p:spTgt spid="32256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2568"/>
                                        </p:tgtEl>
                                        <p:attrNameLst>
                                          <p:attrName>style.visibility</p:attrName>
                                        </p:attrNameLst>
                                      </p:cBhvr>
                                      <p:to>
                                        <p:strVal val="visible"/>
                                      </p:to>
                                    </p:set>
                                    <p:animEffect transition="in" filter="wipe(down)">
                                      <p:cBhvr>
                                        <p:cTn id="31" dur="500"/>
                                        <p:tgtEl>
                                          <p:spTgt spid="32256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2569"/>
                                        </p:tgtEl>
                                        <p:attrNameLst>
                                          <p:attrName>style.visibility</p:attrName>
                                        </p:attrNameLst>
                                      </p:cBhvr>
                                      <p:to>
                                        <p:strVal val="visible"/>
                                      </p:to>
                                    </p:set>
                                    <p:animEffect transition="in" filter="wipe(down)">
                                      <p:cBhvr>
                                        <p:cTn id="34" dur="500"/>
                                        <p:tgtEl>
                                          <p:spTgt spid="32256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2570"/>
                                        </p:tgtEl>
                                        <p:attrNameLst>
                                          <p:attrName>style.visibility</p:attrName>
                                        </p:attrNameLst>
                                      </p:cBhvr>
                                      <p:to>
                                        <p:strVal val="visible"/>
                                      </p:to>
                                    </p:set>
                                    <p:animEffect transition="in" filter="wipe(down)">
                                      <p:cBhvr>
                                        <p:cTn id="37" dur="500"/>
                                        <p:tgtEl>
                                          <p:spTgt spid="3225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22571"/>
                                        </p:tgtEl>
                                        <p:attrNameLst>
                                          <p:attrName>style.visibility</p:attrName>
                                        </p:attrNameLst>
                                      </p:cBhvr>
                                      <p:to>
                                        <p:strVal val="visible"/>
                                      </p:to>
                                    </p:set>
                                    <p:animEffect transition="in" filter="wipe(down)">
                                      <p:cBhvr>
                                        <p:cTn id="40" dur="500"/>
                                        <p:tgtEl>
                                          <p:spTgt spid="32257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2572"/>
                                        </p:tgtEl>
                                        <p:attrNameLst>
                                          <p:attrName>style.visibility</p:attrName>
                                        </p:attrNameLst>
                                      </p:cBhvr>
                                      <p:to>
                                        <p:strVal val="visible"/>
                                      </p:to>
                                    </p:set>
                                    <p:animEffect transition="in" filter="wipe(down)">
                                      <p:cBhvr>
                                        <p:cTn id="43" dur="500"/>
                                        <p:tgtEl>
                                          <p:spTgt spid="32257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22573"/>
                                        </p:tgtEl>
                                        <p:attrNameLst>
                                          <p:attrName>style.visibility</p:attrName>
                                        </p:attrNameLst>
                                      </p:cBhvr>
                                      <p:to>
                                        <p:strVal val="visible"/>
                                      </p:to>
                                    </p:set>
                                    <p:animEffect transition="in" filter="wipe(down)">
                                      <p:cBhvr>
                                        <p:cTn id="46" dur="500"/>
                                        <p:tgtEl>
                                          <p:spTgt spid="32257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22574"/>
                                        </p:tgtEl>
                                        <p:attrNameLst>
                                          <p:attrName>style.visibility</p:attrName>
                                        </p:attrNameLst>
                                      </p:cBhvr>
                                      <p:to>
                                        <p:strVal val="visible"/>
                                      </p:to>
                                    </p:set>
                                    <p:animEffect transition="in" filter="wipe(down)">
                                      <p:cBhvr>
                                        <p:cTn id="49" dur="500"/>
                                        <p:tgtEl>
                                          <p:spTgt spid="32257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2575"/>
                                        </p:tgtEl>
                                        <p:attrNameLst>
                                          <p:attrName>style.visibility</p:attrName>
                                        </p:attrNameLst>
                                      </p:cBhvr>
                                      <p:to>
                                        <p:strVal val="visible"/>
                                      </p:to>
                                    </p:set>
                                    <p:animEffect transition="in" filter="wipe(down)">
                                      <p:cBhvr>
                                        <p:cTn id="52" dur="500"/>
                                        <p:tgtEl>
                                          <p:spTgt spid="32257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22576"/>
                                        </p:tgtEl>
                                        <p:attrNameLst>
                                          <p:attrName>style.visibility</p:attrName>
                                        </p:attrNameLst>
                                      </p:cBhvr>
                                      <p:to>
                                        <p:strVal val="visible"/>
                                      </p:to>
                                    </p:set>
                                    <p:animEffect transition="in" filter="wipe(down)">
                                      <p:cBhvr>
                                        <p:cTn id="55" dur="500"/>
                                        <p:tgtEl>
                                          <p:spTgt spid="32257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22577"/>
                                        </p:tgtEl>
                                        <p:attrNameLst>
                                          <p:attrName>style.visibility</p:attrName>
                                        </p:attrNameLst>
                                      </p:cBhvr>
                                      <p:to>
                                        <p:strVal val="visible"/>
                                      </p:to>
                                    </p:set>
                                    <p:animEffect transition="in" filter="wipe(down)">
                                      <p:cBhvr>
                                        <p:cTn id="58" dur="500"/>
                                        <p:tgtEl>
                                          <p:spTgt spid="32257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2578"/>
                                        </p:tgtEl>
                                        <p:attrNameLst>
                                          <p:attrName>style.visibility</p:attrName>
                                        </p:attrNameLst>
                                      </p:cBhvr>
                                      <p:to>
                                        <p:strVal val="visible"/>
                                      </p:to>
                                    </p:set>
                                    <p:animEffect transition="in" filter="wipe(down)">
                                      <p:cBhvr>
                                        <p:cTn id="61" dur="500"/>
                                        <p:tgtEl>
                                          <p:spTgt spid="32257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2579"/>
                                        </p:tgtEl>
                                        <p:attrNameLst>
                                          <p:attrName>style.visibility</p:attrName>
                                        </p:attrNameLst>
                                      </p:cBhvr>
                                      <p:to>
                                        <p:strVal val="visible"/>
                                      </p:to>
                                    </p:set>
                                    <p:animEffect transition="in" filter="wipe(down)">
                                      <p:cBhvr>
                                        <p:cTn id="64" dur="500"/>
                                        <p:tgtEl>
                                          <p:spTgt spid="32257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22580"/>
                                        </p:tgtEl>
                                        <p:attrNameLst>
                                          <p:attrName>style.visibility</p:attrName>
                                        </p:attrNameLst>
                                      </p:cBhvr>
                                      <p:to>
                                        <p:strVal val="visible"/>
                                      </p:to>
                                    </p:set>
                                    <p:animEffect transition="in" filter="wipe(down)">
                                      <p:cBhvr>
                                        <p:cTn id="67" dur="500"/>
                                        <p:tgtEl>
                                          <p:spTgt spid="32258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22581"/>
                                        </p:tgtEl>
                                        <p:attrNameLst>
                                          <p:attrName>style.visibility</p:attrName>
                                        </p:attrNameLst>
                                      </p:cBhvr>
                                      <p:to>
                                        <p:strVal val="visible"/>
                                      </p:to>
                                    </p:set>
                                    <p:animEffect transition="in" filter="wipe(down)">
                                      <p:cBhvr>
                                        <p:cTn id="70" dur="500"/>
                                        <p:tgtEl>
                                          <p:spTgt spid="32258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1" presetClass="entr" presetSubtype="0" fill="hold" grpId="0" nodeType="clickEffect">
                                  <p:stCondLst>
                                    <p:cond delay="0"/>
                                  </p:stCondLst>
                                  <p:childTnLst>
                                    <p:set>
                                      <p:cBhvr>
                                        <p:cTn id="74" dur="1" fill="hold">
                                          <p:stCondLst>
                                            <p:cond delay="0"/>
                                          </p:stCondLst>
                                        </p:cTn>
                                        <p:tgtEl>
                                          <p:spTgt spid="322587"/>
                                        </p:tgtEl>
                                        <p:attrNameLst>
                                          <p:attrName>style.visibility</p:attrName>
                                        </p:attrNameLst>
                                      </p:cBhvr>
                                      <p:to>
                                        <p:strVal val="visible"/>
                                      </p:to>
                                    </p:set>
                                    <p:animEffect transition="in" filter="fade">
                                      <p:cBhvr>
                                        <p:cTn id="75" dur="770" decel="100000"/>
                                        <p:tgtEl>
                                          <p:spTgt spid="322587"/>
                                        </p:tgtEl>
                                      </p:cBhvr>
                                    </p:animEffect>
                                    <p:animScale>
                                      <p:cBhvr>
                                        <p:cTn id="76" dur="770" decel="100000"/>
                                        <p:tgtEl>
                                          <p:spTgt spid="322587"/>
                                        </p:tgtEl>
                                      </p:cBhvr>
                                      <p:from x="10000" y="10000"/>
                                      <p:to x="200000" y="450000"/>
                                    </p:animScale>
                                    <p:animScale>
                                      <p:cBhvr>
                                        <p:cTn id="77" dur="1230" accel="100000" fill="hold">
                                          <p:stCondLst>
                                            <p:cond delay="770"/>
                                          </p:stCondLst>
                                        </p:cTn>
                                        <p:tgtEl>
                                          <p:spTgt spid="322587"/>
                                        </p:tgtEl>
                                      </p:cBhvr>
                                      <p:from x="200000" y="450000"/>
                                      <p:to x="100000" y="100000"/>
                                    </p:animScale>
                                    <p:set>
                                      <p:cBhvr>
                                        <p:cTn id="78" dur="770" fill="hold"/>
                                        <p:tgtEl>
                                          <p:spTgt spid="322587"/>
                                        </p:tgtEl>
                                        <p:attrNameLst>
                                          <p:attrName>ppt_x</p:attrName>
                                        </p:attrNameLst>
                                      </p:cBhvr>
                                      <p:to>
                                        <p:strVal val="(0.5)"/>
                                      </p:to>
                                    </p:set>
                                    <p:anim from="(0.5)" to="(#ppt_x)" calcmode="lin" valueType="num">
                                      <p:cBhvr>
                                        <p:cTn id="79" dur="1230" accel="100000" fill="hold">
                                          <p:stCondLst>
                                            <p:cond delay="770"/>
                                          </p:stCondLst>
                                        </p:cTn>
                                        <p:tgtEl>
                                          <p:spTgt spid="322587"/>
                                        </p:tgtEl>
                                        <p:attrNameLst>
                                          <p:attrName>ppt_x</p:attrName>
                                        </p:attrNameLst>
                                      </p:cBhvr>
                                    </p:anim>
                                    <p:set>
                                      <p:cBhvr>
                                        <p:cTn id="80" dur="770" fill="hold"/>
                                        <p:tgtEl>
                                          <p:spTgt spid="322587"/>
                                        </p:tgtEl>
                                        <p:attrNameLst>
                                          <p:attrName>ppt_y</p:attrName>
                                        </p:attrNameLst>
                                      </p:cBhvr>
                                      <p:to>
                                        <p:strVal val="(#ppt_y+0.4)"/>
                                      </p:to>
                                    </p:set>
                                    <p:anim from="(#ppt_y+0.4)" to="(#ppt_y)" calcmode="lin" valueType="num">
                                      <p:cBhvr>
                                        <p:cTn id="81" dur="1230" accel="100000" fill="hold">
                                          <p:stCondLst>
                                            <p:cond delay="770"/>
                                          </p:stCondLst>
                                        </p:cTn>
                                        <p:tgtEl>
                                          <p:spTgt spid="322587"/>
                                        </p:tgtEl>
                                        <p:attrNameLst>
                                          <p:attrName>ppt_y</p:attrName>
                                        </p:attrNameLst>
                                      </p:cBhvr>
                                    </p:anim>
                                  </p:childTnLst>
                                </p:cTn>
                              </p:par>
                            </p:childTnLst>
                          </p:cTn>
                        </p:par>
                        <p:par>
                          <p:cTn id="82" fill="hold" nodeType="afterGroup">
                            <p:stCondLst>
                              <p:cond delay="2000"/>
                            </p:stCondLst>
                            <p:childTnLst>
                              <p:par>
                                <p:cTn id="83" presetID="51" presetClass="entr" presetSubtype="0" fill="hold" grpId="0" nodeType="afterEffect">
                                  <p:stCondLst>
                                    <p:cond delay="0"/>
                                  </p:stCondLst>
                                  <p:childTnLst>
                                    <p:set>
                                      <p:cBhvr>
                                        <p:cTn id="84" dur="1" fill="hold">
                                          <p:stCondLst>
                                            <p:cond delay="0"/>
                                          </p:stCondLst>
                                        </p:cTn>
                                        <p:tgtEl>
                                          <p:spTgt spid="322586"/>
                                        </p:tgtEl>
                                        <p:attrNameLst>
                                          <p:attrName>style.visibility</p:attrName>
                                        </p:attrNameLst>
                                      </p:cBhvr>
                                      <p:to>
                                        <p:strVal val="visible"/>
                                      </p:to>
                                    </p:set>
                                    <p:animEffect transition="in" filter="fade">
                                      <p:cBhvr>
                                        <p:cTn id="85" dur="770" decel="100000"/>
                                        <p:tgtEl>
                                          <p:spTgt spid="322586"/>
                                        </p:tgtEl>
                                      </p:cBhvr>
                                    </p:animEffect>
                                    <p:animScale>
                                      <p:cBhvr>
                                        <p:cTn id="86" dur="770" decel="100000"/>
                                        <p:tgtEl>
                                          <p:spTgt spid="322586"/>
                                        </p:tgtEl>
                                      </p:cBhvr>
                                      <p:from x="10000" y="10000"/>
                                      <p:to x="200000" y="450000"/>
                                    </p:animScale>
                                    <p:animScale>
                                      <p:cBhvr>
                                        <p:cTn id="87" dur="1230" accel="100000" fill="hold">
                                          <p:stCondLst>
                                            <p:cond delay="770"/>
                                          </p:stCondLst>
                                        </p:cTn>
                                        <p:tgtEl>
                                          <p:spTgt spid="322586"/>
                                        </p:tgtEl>
                                      </p:cBhvr>
                                      <p:from x="200000" y="450000"/>
                                      <p:to x="100000" y="100000"/>
                                    </p:animScale>
                                    <p:set>
                                      <p:cBhvr>
                                        <p:cTn id="88" dur="770" fill="hold"/>
                                        <p:tgtEl>
                                          <p:spTgt spid="322586"/>
                                        </p:tgtEl>
                                        <p:attrNameLst>
                                          <p:attrName>ppt_x</p:attrName>
                                        </p:attrNameLst>
                                      </p:cBhvr>
                                      <p:to>
                                        <p:strVal val="(0.5)"/>
                                      </p:to>
                                    </p:set>
                                    <p:anim from="(0.5)" to="(#ppt_x)" calcmode="lin" valueType="num">
                                      <p:cBhvr>
                                        <p:cTn id="89" dur="1230" accel="100000" fill="hold">
                                          <p:stCondLst>
                                            <p:cond delay="770"/>
                                          </p:stCondLst>
                                        </p:cTn>
                                        <p:tgtEl>
                                          <p:spTgt spid="322586"/>
                                        </p:tgtEl>
                                        <p:attrNameLst>
                                          <p:attrName>ppt_x</p:attrName>
                                        </p:attrNameLst>
                                      </p:cBhvr>
                                    </p:anim>
                                    <p:set>
                                      <p:cBhvr>
                                        <p:cTn id="90" dur="770" fill="hold"/>
                                        <p:tgtEl>
                                          <p:spTgt spid="322586"/>
                                        </p:tgtEl>
                                        <p:attrNameLst>
                                          <p:attrName>ppt_y</p:attrName>
                                        </p:attrNameLst>
                                      </p:cBhvr>
                                      <p:to>
                                        <p:strVal val="(#ppt_y+0.4)"/>
                                      </p:to>
                                    </p:set>
                                    <p:anim from="(#ppt_y+0.4)" to="(#ppt_y)" calcmode="lin" valueType="num">
                                      <p:cBhvr>
                                        <p:cTn id="91" dur="1230" accel="100000" fill="hold">
                                          <p:stCondLst>
                                            <p:cond delay="770"/>
                                          </p:stCondLst>
                                        </p:cTn>
                                        <p:tgtEl>
                                          <p:spTgt spid="322586"/>
                                        </p:tgtEl>
                                        <p:attrNameLst>
                                          <p:attrName>ppt_y</p:attrName>
                                        </p:attrNameLst>
                                      </p:cBhvr>
                                    </p:anim>
                                  </p:childTnLst>
                                </p:cTn>
                              </p:par>
                            </p:childTnLst>
                          </p:cTn>
                        </p:par>
                        <p:par>
                          <p:cTn id="92" fill="hold" nodeType="afterGroup">
                            <p:stCondLst>
                              <p:cond delay="4000"/>
                            </p:stCondLst>
                            <p:childTnLst>
                              <p:par>
                                <p:cTn id="93" presetID="51" presetClass="entr" presetSubtype="0" fill="hold" grpId="0" nodeType="afterEffect">
                                  <p:stCondLst>
                                    <p:cond delay="0"/>
                                  </p:stCondLst>
                                  <p:childTnLst>
                                    <p:set>
                                      <p:cBhvr>
                                        <p:cTn id="94" dur="1" fill="hold">
                                          <p:stCondLst>
                                            <p:cond delay="0"/>
                                          </p:stCondLst>
                                        </p:cTn>
                                        <p:tgtEl>
                                          <p:spTgt spid="322582"/>
                                        </p:tgtEl>
                                        <p:attrNameLst>
                                          <p:attrName>style.visibility</p:attrName>
                                        </p:attrNameLst>
                                      </p:cBhvr>
                                      <p:to>
                                        <p:strVal val="visible"/>
                                      </p:to>
                                    </p:set>
                                    <p:animEffect transition="in" filter="fade">
                                      <p:cBhvr>
                                        <p:cTn id="95" dur="770" decel="100000"/>
                                        <p:tgtEl>
                                          <p:spTgt spid="322582"/>
                                        </p:tgtEl>
                                      </p:cBhvr>
                                    </p:animEffect>
                                    <p:animScale>
                                      <p:cBhvr>
                                        <p:cTn id="96" dur="770" decel="100000"/>
                                        <p:tgtEl>
                                          <p:spTgt spid="322582"/>
                                        </p:tgtEl>
                                      </p:cBhvr>
                                      <p:from x="10000" y="10000"/>
                                      <p:to x="200000" y="450000"/>
                                    </p:animScale>
                                    <p:animScale>
                                      <p:cBhvr>
                                        <p:cTn id="97" dur="1230" accel="100000" fill="hold">
                                          <p:stCondLst>
                                            <p:cond delay="770"/>
                                          </p:stCondLst>
                                        </p:cTn>
                                        <p:tgtEl>
                                          <p:spTgt spid="322582"/>
                                        </p:tgtEl>
                                      </p:cBhvr>
                                      <p:from x="200000" y="450000"/>
                                      <p:to x="100000" y="100000"/>
                                    </p:animScale>
                                    <p:set>
                                      <p:cBhvr>
                                        <p:cTn id="98" dur="770" fill="hold"/>
                                        <p:tgtEl>
                                          <p:spTgt spid="322582"/>
                                        </p:tgtEl>
                                        <p:attrNameLst>
                                          <p:attrName>ppt_x</p:attrName>
                                        </p:attrNameLst>
                                      </p:cBhvr>
                                      <p:to>
                                        <p:strVal val="(0.5)"/>
                                      </p:to>
                                    </p:set>
                                    <p:anim from="(0.5)" to="(#ppt_x)" calcmode="lin" valueType="num">
                                      <p:cBhvr>
                                        <p:cTn id="99" dur="1230" accel="100000" fill="hold">
                                          <p:stCondLst>
                                            <p:cond delay="770"/>
                                          </p:stCondLst>
                                        </p:cTn>
                                        <p:tgtEl>
                                          <p:spTgt spid="322582"/>
                                        </p:tgtEl>
                                        <p:attrNameLst>
                                          <p:attrName>ppt_x</p:attrName>
                                        </p:attrNameLst>
                                      </p:cBhvr>
                                    </p:anim>
                                    <p:set>
                                      <p:cBhvr>
                                        <p:cTn id="100" dur="770" fill="hold"/>
                                        <p:tgtEl>
                                          <p:spTgt spid="322582"/>
                                        </p:tgtEl>
                                        <p:attrNameLst>
                                          <p:attrName>ppt_y</p:attrName>
                                        </p:attrNameLst>
                                      </p:cBhvr>
                                      <p:to>
                                        <p:strVal val="(#ppt_y+0.4)"/>
                                      </p:to>
                                    </p:set>
                                    <p:anim from="(#ppt_y+0.4)" to="(#ppt_y)" calcmode="lin" valueType="num">
                                      <p:cBhvr>
                                        <p:cTn id="101" dur="1230" accel="100000" fill="hold">
                                          <p:stCondLst>
                                            <p:cond delay="770"/>
                                          </p:stCondLst>
                                        </p:cTn>
                                        <p:tgtEl>
                                          <p:spTgt spid="322582"/>
                                        </p:tgtEl>
                                        <p:attrNameLst>
                                          <p:attrName>ppt_y</p:attrName>
                                        </p:attrNameLst>
                                      </p:cBhvr>
                                    </p:anim>
                                  </p:childTnLst>
                                </p:cTn>
                              </p:par>
                            </p:childTnLst>
                          </p:cTn>
                        </p:par>
                        <p:par>
                          <p:cTn id="102" fill="hold" nodeType="afterGroup">
                            <p:stCondLst>
                              <p:cond delay="6000"/>
                            </p:stCondLst>
                            <p:childTnLst>
                              <p:par>
                                <p:cTn id="103" presetID="51" presetClass="entr" presetSubtype="0" fill="hold" grpId="0" nodeType="afterEffect">
                                  <p:stCondLst>
                                    <p:cond delay="0"/>
                                  </p:stCondLst>
                                  <p:childTnLst>
                                    <p:set>
                                      <p:cBhvr>
                                        <p:cTn id="104" dur="1" fill="hold">
                                          <p:stCondLst>
                                            <p:cond delay="0"/>
                                          </p:stCondLst>
                                        </p:cTn>
                                        <p:tgtEl>
                                          <p:spTgt spid="322583"/>
                                        </p:tgtEl>
                                        <p:attrNameLst>
                                          <p:attrName>style.visibility</p:attrName>
                                        </p:attrNameLst>
                                      </p:cBhvr>
                                      <p:to>
                                        <p:strVal val="visible"/>
                                      </p:to>
                                    </p:set>
                                    <p:animEffect transition="in" filter="fade">
                                      <p:cBhvr>
                                        <p:cTn id="105" dur="770" decel="100000"/>
                                        <p:tgtEl>
                                          <p:spTgt spid="322583"/>
                                        </p:tgtEl>
                                      </p:cBhvr>
                                    </p:animEffect>
                                    <p:animScale>
                                      <p:cBhvr>
                                        <p:cTn id="106" dur="770" decel="100000"/>
                                        <p:tgtEl>
                                          <p:spTgt spid="322583"/>
                                        </p:tgtEl>
                                      </p:cBhvr>
                                      <p:from x="10000" y="10000"/>
                                      <p:to x="200000" y="450000"/>
                                    </p:animScale>
                                    <p:animScale>
                                      <p:cBhvr>
                                        <p:cTn id="107" dur="1230" accel="100000" fill="hold">
                                          <p:stCondLst>
                                            <p:cond delay="770"/>
                                          </p:stCondLst>
                                        </p:cTn>
                                        <p:tgtEl>
                                          <p:spTgt spid="322583"/>
                                        </p:tgtEl>
                                      </p:cBhvr>
                                      <p:from x="200000" y="450000"/>
                                      <p:to x="100000" y="100000"/>
                                    </p:animScale>
                                    <p:set>
                                      <p:cBhvr>
                                        <p:cTn id="108" dur="770" fill="hold"/>
                                        <p:tgtEl>
                                          <p:spTgt spid="322583"/>
                                        </p:tgtEl>
                                        <p:attrNameLst>
                                          <p:attrName>ppt_x</p:attrName>
                                        </p:attrNameLst>
                                      </p:cBhvr>
                                      <p:to>
                                        <p:strVal val="(0.5)"/>
                                      </p:to>
                                    </p:set>
                                    <p:anim from="(0.5)" to="(#ppt_x)" calcmode="lin" valueType="num">
                                      <p:cBhvr>
                                        <p:cTn id="109" dur="1230" accel="100000" fill="hold">
                                          <p:stCondLst>
                                            <p:cond delay="770"/>
                                          </p:stCondLst>
                                        </p:cTn>
                                        <p:tgtEl>
                                          <p:spTgt spid="322583"/>
                                        </p:tgtEl>
                                        <p:attrNameLst>
                                          <p:attrName>ppt_x</p:attrName>
                                        </p:attrNameLst>
                                      </p:cBhvr>
                                    </p:anim>
                                    <p:set>
                                      <p:cBhvr>
                                        <p:cTn id="110" dur="770" fill="hold"/>
                                        <p:tgtEl>
                                          <p:spTgt spid="322583"/>
                                        </p:tgtEl>
                                        <p:attrNameLst>
                                          <p:attrName>ppt_y</p:attrName>
                                        </p:attrNameLst>
                                      </p:cBhvr>
                                      <p:to>
                                        <p:strVal val="(#ppt_y+0.4)"/>
                                      </p:to>
                                    </p:set>
                                    <p:anim from="(#ppt_y+0.4)" to="(#ppt_y)" calcmode="lin" valueType="num">
                                      <p:cBhvr>
                                        <p:cTn id="111" dur="1230" accel="100000" fill="hold">
                                          <p:stCondLst>
                                            <p:cond delay="770"/>
                                          </p:stCondLst>
                                        </p:cTn>
                                        <p:tgtEl>
                                          <p:spTgt spid="322583"/>
                                        </p:tgtEl>
                                        <p:attrNameLst>
                                          <p:attrName>ppt_y</p:attrName>
                                        </p:attrNameLst>
                                      </p:cBhvr>
                                    </p:anim>
                                  </p:childTnLst>
                                </p:cTn>
                              </p:par>
                            </p:childTnLst>
                          </p:cTn>
                        </p:par>
                        <p:par>
                          <p:cTn id="112" fill="hold" nodeType="afterGroup">
                            <p:stCondLst>
                              <p:cond delay="8000"/>
                            </p:stCondLst>
                            <p:childTnLst>
                              <p:par>
                                <p:cTn id="113" presetID="51" presetClass="entr" presetSubtype="0" fill="hold" grpId="0" nodeType="afterEffect">
                                  <p:stCondLst>
                                    <p:cond delay="0"/>
                                  </p:stCondLst>
                                  <p:childTnLst>
                                    <p:set>
                                      <p:cBhvr>
                                        <p:cTn id="114" dur="1" fill="hold">
                                          <p:stCondLst>
                                            <p:cond delay="0"/>
                                          </p:stCondLst>
                                        </p:cTn>
                                        <p:tgtEl>
                                          <p:spTgt spid="322588"/>
                                        </p:tgtEl>
                                        <p:attrNameLst>
                                          <p:attrName>style.visibility</p:attrName>
                                        </p:attrNameLst>
                                      </p:cBhvr>
                                      <p:to>
                                        <p:strVal val="visible"/>
                                      </p:to>
                                    </p:set>
                                    <p:animEffect transition="in" filter="fade">
                                      <p:cBhvr>
                                        <p:cTn id="115" dur="770" decel="100000"/>
                                        <p:tgtEl>
                                          <p:spTgt spid="322588"/>
                                        </p:tgtEl>
                                      </p:cBhvr>
                                    </p:animEffect>
                                    <p:animScale>
                                      <p:cBhvr>
                                        <p:cTn id="116" dur="770" decel="100000"/>
                                        <p:tgtEl>
                                          <p:spTgt spid="322588"/>
                                        </p:tgtEl>
                                      </p:cBhvr>
                                      <p:from x="10000" y="10000"/>
                                      <p:to x="200000" y="450000"/>
                                    </p:animScale>
                                    <p:animScale>
                                      <p:cBhvr>
                                        <p:cTn id="117" dur="1230" accel="100000" fill="hold">
                                          <p:stCondLst>
                                            <p:cond delay="770"/>
                                          </p:stCondLst>
                                        </p:cTn>
                                        <p:tgtEl>
                                          <p:spTgt spid="322588"/>
                                        </p:tgtEl>
                                      </p:cBhvr>
                                      <p:from x="200000" y="450000"/>
                                      <p:to x="100000" y="100000"/>
                                    </p:animScale>
                                    <p:set>
                                      <p:cBhvr>
                                        <p:cTn id="118" dur="770" fill="hold"/>
                                        <p:tgtEl>
                                          <p:spTgt spid="322588"/>
                                        </p:tgtEl>
                                        <p:attrNameLst>
                                          <p:attrName>ppt_x</p:attrName>
                                        </p:attrNameLst>
                                      </p:cBhvr>
                                      <p:to>
                                        <p:strVal val="(0.5)"/>
                                      </p:to>
                                    </p:set>
                                    <p:anim from="(0.5)" to="(#ppt_x)" calcmode="lin" valueType="num">
                                      <p:cBhvr>
                                        <p:cTn id="119" dur="1230" accel="100000" fill="hold">
                                          <p:stCondLst>
                                            <p:cond delay="770"/>
                                          </p:stCondLst>
                                        </p:cTn>
                                        <p:tgtEl>
                                          <p:spTgt spid="322588"/>
                                        </p:tgtEl>
                                        <p:attrNameLst>
                                          <p:attrName>ppt_x</p:attrName>
                                        </p:attrNameLst>
                                      </p:cBhvr>
                                    </p:anim>
                                    <p:set>
                                      <p:cBhvr>
                                        <p:cTn id="120" dur="770" fill="hold"/>
                                        <p:tgtEl>
                                          <p:spTgt spid="322588"/>
                                        </p:tgtEl>
                                        <p:attrNameLst>
                                          <p:attrName>ppt_y</p:attrName>
                                        </p:attrNameLst>
                                      </p:cBhvr>
                                      <p:to>
                                        <p:strVal val="(#ppt_y+0.4)"/>
                                      </p:to>
                                    </p:set>
                                    <p:anim from="(#ppt_y+0.4)" to="(#ppt_y)" calcmode="lin" valueType="num">
                                      <p:cBhvr>
                                        <p:cTn id="121" dur="1230" accel="100000" fill="hold">
                                          <p:stCondLst>
                                            <p:cond delay="770"/>
                                          </p:stCondLst>
                                        </p:cTn>
                                        <p:tgtEl>
                                          <p:spTgt spid="3225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animBg="1"/>
      <p:bldP spid="322564" grpId="0" animBg="1"/>
      <p:bldP spid="322565" grpId="0" animBg="1"/>
      <p:bldP spid="322566" grpId="0" animBg="1"/>
      <p:bldP spid="322567" grpId="0" animBg="1"/>
      <p:bldP spid="322568" grpId="0" animBg="1"/>
      <p:bldP spid="322569" grpId="0" animBg="1"/>
      <p:bldP spid="322570" grpId="0" animBg="1"/>
      <p:bldP spid="322571" grpId="0" animBg="1"/>
      <p:bldP spid="322572" grpId="0" animBg="1"/>
      <p:bldP spid="322573" grpId="0" animBg="1"/>
      <p:bldP spid="322574" grpId="0" animBg="1"/>
      <p:bldP spid="322575" grpId="0" animBg="1"/>
      <p:bldP spid="322576" grpId="0" animBg="1"/>
      <p:bldP spid="322577" grpId="0" animBg="1"/>
      <p:bldP spid="322578" grpId="0" animBg="1"/>
      <p:bldP spid="322579" grpId="0" animBg="1"/>
      <p:bldP spid="322580" grpId="0" animBg="1"/>
      <p:bldP spid="322581" grpId="0" animBg="1"/>
      <p:bldP spid="322582" grpId="0" animBg="1"/>
      <p:bldP spid="322583" grpId="0" animBg="1"/>
      <p:bldP spid="322584" grpId="0" animBg="1"/>
      <p:bldP spid="322585" grpId="0" animBg="1"/>
      <p:bldP spid="322586" grpId="0" animBg="1"/>
      <p:bldP spid="322587" grpId="0" animBg="1"/>
      <p:bldP spid="3225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3429000" cy="4495800"/>
          </a:xfrm>
        </p:spPr>
        <p:txBody>
          <a:bodyPr>
            <a:normAutofit fontScale="90000"/>
          </a:bodyPr>
          <a:lstStyle/>
          <a:p>
            <a:r>
              <a:rPr lang="en-US" b="1" dirty="0" smtClean="0"/>
              <a:t>CGA</a:t>
            </a:r>
            <a:br>
              <a:rPr lang="en-US" b="1" dirty="0" smtClean="0"/>
            </a:br>
            <a:r>
              <a:rPr lang="en-US" b="1" dirty="0" smtClean="0"/>
              <a:t>Best Practices</a:t>
            </a:r>
            <a:br>
              <a:rPr lang="en-US" b="1" dirty="0" smtClean="0"/>
            </a:br>
            <a:r>
              <a:rPr lang="en-US" b="1" dirty="0" smtClean="0"/>
              <a:t>8.0</a:t>
            </a:r>
            <a:br>
              <a:rPr lang="en-US" b="1" dirty="0" smtClean="0"/>
            </a:br>
            <a:r>
              <a:rPr lang="en-US" b="1" dirty="0" smtClean="0"/>
              <a:t>Published</a:t>
            </a:r>
            <a:br>
              <a:rPr lang="en-US" b="1" dirty="0" smtClean="0"/>
            </a:br>
            <a:r>
              <a:rPr lang="en-US" b="1" dirty="0" smtClean="0"/>
              <a:t>March</a:t>
            </a:r>
            <a:br>
              <a:rPr lang="en-US" b="1" dirty="0" smtClean="0"/>
            </a:br>
            <a:r>
              <a:rPr lang="en-US" b="1" dirty="0" smtClean="0"/>
              <a:t>2011</a:t>
            </a:r>
            <a:r>
              <a:rPr lang="en-US" dirty="0" smtClean="0"/>
              <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
            <a:ext cx="3963476"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66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tx1"/>
                </a:solidFill>
              </a:rPr>
              <a:t>Best Practices are color coded for easy reference</a:t>
            </a:r>
            <a:endParaRPr lang="en-US"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97562"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11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807</Words>
  <Application>Microsoft Office PowerPoint</Application>
  <PresentationFormat>On-screen Show (4:3)</PresentationFormat>
  <Paragraphs>67</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GulfSafe Notification System</vt:lpstr>
      <vt:lpstr>PowerPoint Presentation</vt:lpstr>
      <vt:lpstr>PowerPoint Presentation</vt:lpstr>
      <vt:lpstr>PowerPoint Presentation</vt:lpstr>
      <vt:lpstr>Onshore 811 Offshore GulfSafe.com</vt:lpstr>
      <vt:lpstr>Working With Other One Calls</vt:lpstr>
      <vt:lpstr>PowerPoint Presentation</vt:lpstr>
      <vt:lpstr>CGA Best Practices 8.0 Published March 2011  </vt:lpstr>
      <vt:lpstr>PowerPoint Presentation</vt:lpstr>
      <vt:lpstr>PowerPoint Presentation</vt:lpstr>
      <vt:lpstr>PowerPoint Presentation</vt:lpstr>
      <vt:lpstr>PowerPoint Presentation</vt:lpstr>
      <vt:lpstr>GulfSafe Notification System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GulfSafe Notification System</dc:title>
  <dc:creator>Jack Garrett</dc:creator>
  <cp:lastModifiedBy>Lauren Losawyer</cp:lastModifiedBy>
  <cp:revision>12</cp:revision>
  <dcterms:created xsi:type="dcterms:W3CDTF">2011-04-04T17:47:46Z</dcterms:created>
  <dcterms:modified xsi:type="dcterms:W3CDTF">2015-10-19T16:22:47Z</dcterms:modified>
</cp:coreProperties>
</file>